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0" r:id="rId2"/>
    <p:sldId id="263" r:id="rId3"/>
    <p:sldId id="264" r:id="rId4"/>
    <p:sldId id="272" r:id="rId5"/>
    <p:sldId id="273" r:id="rId6"/>
    <p:sldId id="271" r:id="rId7"/>
    <p:sldId id="285" r:id="rId8"/>
    <p:sldId id="275" r:id="rId9"/>
    <p:sldId id="276" r:id="rId10"/>
    <p:sldId id="278" r:id="rId11"/>
    <p:sldId id="283" r:id="rId12"/>
    <p:sldId id="284" r:id="rId13"/>
    <p:sldId id="274" r:id="rId14"/>
    <p:sldId id="280" r:id="rId15"/>
  </p:sldIdLst>
  <p:sldSz cx="9144000" cy="5143500" type="screen16x9"/>
  <p:notesSz cx="6858000" cy="9144000"/>
  <p:defaultText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39">
          <p15:clr>
            <a:srgbClr val="A4A3A4"/>
          </p15:clr>
        </p15:guide>
        <p15:guide id="2" pos="3021">
          <p15:clr>
            <a:srgbClr val="A4A3A4"/>
          </p15:clr>
        </p15:guide>
        <p15:guide id="3" pos="2881">
          <p15:clr>
            <a:srgbClr val="A4A3A4"/>
          </p15:clr>
        </p15:guide>
        <p15:guide id="4" pos="2822">
          <p15:clr>
            <a:srgbClr val="A4A3A4"/>
          </p15:clr>
        </p15:guide>
        <p15:guide id="5" pos="32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64C"/>
    <a:srgbClr val="EC464B"/>
    <a:srgbClr val="EC454A"/>
    <a:srgbClr val="E33E46"/>
    <a:srgbClr val="072446"/>
    <a:srgbClr val="D74346"/>
    <a:srgbClr val="121D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071" autoAdjust="0"/>
    <p:restoredTop sz="94660"/>
  </p:normalViewPr>
  <p:slideViewPr>
    <p:cSldViewPr snapToGrid="0" snapToObjects="1" showGuides="1">
      <p:cViewPr varScale="1">
        <p:scale>
          <a:sx n="106" d="100"/>
          <a:sy n="106" d="100"/>
        </p:scale>
        <p:origin x="-936" y="-104"/>
      </p:cViewPr>
      <p:guideLst>
        <p:guide orient="horz" pos="3239"/>
        <p:guide pos="3021"/>
        <p:guide pos="2881"/>
        <p:guide pos="2822"/>
        <p:guide pos="3201"/>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AC507C-4B7C-2E42-8AE5-00FCF5020BB8}" type="datetimeFigureOut">
              <a:rPr lang="en-US" smtClean="0"/>
              <a:t>14/08/19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E6E870-13F5-2342-BFB2-F508C1D24DD0}" type="slidenum">
              <a:rPr lang="en-US" smtClean="0"/>
              <a:t>‹#›</a:t>
            </a:fld>
            <a:endParaRPr lang="en-US"/>
          </a:p>
        </p:txBody>
      </p:sp>
    </p:spTree>
    <p:extLst>
      <p:ext uri="{BB962C8B-B14F-4D97-AF65-F5344CB8AC3E}">
        <p14:creationId xmlns:p14="http://schemas.microsoft.com/office/powerpoint/2010/main" val="3574329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6E870-13F5-2342-BFB2-F508C1D24DD0}" type="slidenum">
              <a:rPr lang="en-US" smtClean="0"/>
              <a:t>6</a:t>
            </a:fld>
            <a:endParaRPr lang="en-US"/>
          </a:p>
        </p:txBody>
      </p:sp>
    </p:spTree>
    <p:extLst>
      <p:ext uri="{BB962C8B-B14F-4D97-AF65-F5344CB8AC3E}">
        <p14:creationId xmlns:p14="http://schemas.microsoft.com/office/powerpoint/2010/main" val="226123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6E870-13F5-2342-BFB2-F508C1D24DD0}" type="slidenum">
              <a:rPr lang="en-US" smtClean="0"/>
              <a:t>9</a:t>
            </a:fld>
            <a:endParaRPr lang="en-US"/>
          </a:p>
        </p:txBody>
      </p:sp>
    </p:spTree>
    <p:extLst>
      <p:ext uri="{BB962C8B-B14F-4D97-AF65-F5344CB8AC3E}">
        <p14:creationId xmlns:p14="http://schemas.microsoft.com/office/powerpoint/2010/main" val="130175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6E870-13F5-2342-BFB2-F508C1D24DD0}" type="slidenum">
              <a:rPr lang="en-US" smtClean="0"/>
              <a:t>10</a:t>
            </a:fld>
            <a:endParaRPr lang="en-US"/>
          </a:p>
        </p:txBody>
      </p:sp>
    </p:spTree>
    <p:extLst>
      <p:ext uri="{BB962C8B-B14F-4D97-AF65-F5344CB8AC3E}">
        <p14:creationId xmlns:p14="http://schemas.microsoft.com/office/powerpoint/2010/main" val="312075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6E870-13F5-2342-BFB2-F508C1D24DD0}" type="slidenum">
              <a:rPr lang="en-US" smtClean="0"/>
              <a:t>11</a:t>
            </a:fld>
            <a:endParaRPr lang="en-US"/>
          </a:p>
        </p:txBody>
      </p:sp>
    </p:spTree>
    <p:extLst>
      <p:ext uri="{BB962C8B-B14F-4D97-AF65-F5344CB8AC3E}">
        <p14:creationId xmlns:p14="http://schemas.microsoft.com/office/powerpoint/2010/main" val="164514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FE6E870-13F5-2342-BFB2-F508C1D24DD0}" type="slidenum">
              <a:rPr lang="en-US" smtClean="0"/>
              <a:t>12</a:t>
            </a:fld>
            <a:endParaRPr lang="en-US"/>
          </a:p>
        </p:txBody>
      </p:sp>
    </p:spTree>
    <p:extLst>
      <p:ext uri="{BB962C8B-B14F-4D97-AF65-F5344CB8AC3E}">
        <p14:creationId xmlns:p14="http://schemas.microsoft.com/office/powerpoint/2010/main" val="356148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7" name="Picture 6" descr="PPT Assets-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4" y="-11545"/>
            <a:ext cx="9207815" cy="5184000"/>
          </a:xfrm>
          <a:prstGeom prst="rect">
            <a:avLst/>
          </a:prstGeom>
        </p:spPr>
      </p:pic>
      <p:pic>
        <p:nvPicPr>
          <p:cNvPr id="8" name="Picture 7" descr="EIDA_Horizontal with sign off_01_01_transparen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0860" y="351414"/>
            <a:ext cx="2664921" cy="1058884"/>
          </a:xfrm>
          <a:prstGeom prst="rect">
            <a:avLst/>
          </a:prstGeom>
        </p:spPr>
      </p:pic>
      <p:cxnSp>
        <p:nvCxnSpPr>
          <p:cNvPr id="13" name="Straight Connector 12"/>
          <p:cNvCxnSpPr/>
          <p:nvPr userDrawn="1"/>
        </p:nvCxnSpPr>
        <p:spPr>
          <a:xfrm>
            <a:off x="364000" y="3338933"/>
            <a:ext cx="1523924" cy="0"/>
          </a:xfrm>
          <a:prstGeom prst="line">
            <a:avLst/>
          </a:prstGeom>
          <a:ln w="34925" cap="rnd">
            <a:solidFill>
              <a:schemeClr val="bg1"/>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2" hasCustomPrompt="1"/>
          </p:nvPr>
        </p:nvSpPr>
        <p:spPr>
          <a:xfrm>
            <a:off x="267281" y="2057415"/>
            <a:ext cx="6880485" cy="1157680"/>
          </a:xfrm>
          <a:prstGeom prst="rect">
            <a:avLst/>
          </a:prstGeom>
        </p:spPr>
        <p:txBody>
          <a:bodyPr vert="horz" anchor="b" anchorCtr="0"/>
          <a:lstStyle>
            <a:lvl1pPr marL="0" indent="0">
              <a:lnSpc>
                <a:spcPct val="90000"/>
              </a:lnSpc>
              <a:buNone/>
              <a:defRPr sz="3800" b="1" i="0">
                <a:solidFill>
                  <a:srgbClr val="FFFFFF"/>
                </a:solidFill>
                <a:latin typeface="Arial"/>
                <a:cs typeface="Arial"/>
              </a:defRPr>
            </a:lvl1pPr>
          </a:lstStyle>
          <a:p>
            <a:pPr lvl="0"/>
            <a:r>
              <a:rPr lang="en-GB" dirty="0"/>
              <a:t>Click to edit </a:t>
            </a:r>
            <a:br>
              <a:rPr lang="en-GB" dirty="0"/>
            </a:br>
            <a:r>
              <a:rPr lang="en-GB" dirty="0"/>
              <a:t>Master text styles</a:t>
            </a:r>
            <a:endParaRPr lang="en-US" dirty="0"/>
          </a:p>
        </p:txBody>
      </p:sp>
      <p:sp>
        <p:nvSpPr>
          <p:cNvPr id="6" name="Text Placeholder 5"/>
          <p:cNvSpPr>
            <a:spLocks noGrp="1"/>
          </p:cNvSpPr>
          <p:nvPr>
            <p:ph type="body" sz="quarter" idx="13" hasCustomPrompt="1"/>
          </p:nvPr>
        </p:nvSpPr>
        <p:spPr>
          <a:xfrm>
            <a:off x="267542" y="3485572"/>
            <a:ext cx="6880225" cy="806450"/>
          </a:xfrm>
          <a:prstGeom prst="rect">
            <a:avLst/>
          </a:prstGeom>
        </p:spPr>
        <p:txBody>
          <a:bodyPr vert="horz"/>
          <a:lstStyle>
            <a:lvl1pPr marL="0" indent="0">
              <a:lnSpc>
                <a:spcPct val="90000"/>
              </a:lnSpc>
              <a:buNone/>
              <a:defRPr b="0" i="0">
                <a:solidFill>
                  <a:srgbClr val="FFFFFF"/>
                </a:solidFill>
                <a:latin typeface="Arial"/>
                <a:cs typeface="Arial"/>
              </a:defRPr>
            </a:lvl1pPr>
          </a:lstStyle>
          <a:p>
            <a:pPr lvl="0"/>
            <a:r>
              <a:rPr lang="en-GB" dirty="0"/>
              <a:t>Click to edit conference name</a:t>
            </a:r>
          </a:p>
        </p:txBody>
      </p:sp>
      <p:sp>
        <p:nvSpPr>
          <p:cNvPr id="11" name="Text Placeholder 10"/>
          <p:cNvSpPr>
            <a:spLocks noGrp="1"/>
          </p:cNvSpPr>
          <p:nvPr>
            <p:ph type="body" sz="quarter" idx="14" hasCustomPrompt="1"/>
          </p:nvPr>
        </p:nvSpPr>
        <p:spPr>
          <a:xfrm>
            <a:off x="272523" y="490609"/>
            <a:ext cx="3327264" cy="626993"/>
          </a:xfrm>
          <a:prstGeom prst="rect">
            <a:avLst/>
          </a:prstGeom>
        </p:spPr>
        <p:txBody>
          <a:bodyPr vert="horz"/>
          <a:lstStyle>
            <a:lvl1pPr marL="0" indent="0" algn="l">
              <a:buNone/>
              <a:defRPr sz="1400" b="0" i="0">
                <a:solidFill>
                  <a:srgbClr val="FFFFFF"/>
                </a:solidFill>
                <a:latin typeface="Arial"/>
                <a:cs typeface="Arial"/>
              </a:defRPr>
            </a:lvl1pPr>
            <a:lvl2pPr marL="342946" indent="0">
              <a:buNone/>
              <a:defRPr>
                <a:solidFill>
                  <a:srgbClr val="FFFFFF"/>
                </a:solidFill>
                <a:latin typeface="Grantipo Beta 001 Regular"/>
                <a:cs typeface="Grantipo Beta 001 Regular"/>
              </a:defRPr>
            </a:lvl2pPr>
            <a:lvl3pPr marL="685891" indent="0">
              <a:buNone/>
              <a:defRPr>
                <a:solidFill>
                  <a:srgbClr val="FFFFFF"/>
                </a:solidFill>
                <a:latin typeface="Grantipo Beta 001 Regular"/>
                <a:cs typeface="Grantipo Beta 001 Regular"/>
              </a:defRPr>
            </a:lvl3pPr>
            <a:lvl4pPr marL="1028837" indent="0">
              <a:buNone/>
              <a:defRPr>
                <a:solidFill>
                  <a:srgbClr val="FFFFFF"/>
                </a:solidFill>
                <a:latin typeface="Grantipo Beta 001 Regular"/>
                <a:cs typeface="Grantipo Beta 001 Regular"/>
              </a:defRPr>
            </a:lvl4pPr>
            <a:lvl5pPr marL="1371783" indent="0">
              <a:buNone/>
              <a:defRPr>
                <a:solidFill>
                  <a:srgbClr val="FFFFFF"/>
                </a:solidFill>
                <a:latin typeface="Grantipo Beta 001 Regular"/>
                <a:cs typeface="Grantipo Beta 001 Regular"/>
              </a:defRPr>
            </a:lvl5pPr>
          </a:lstStyle>
          <a:p>
            <a:pPr lvl="0"/>
            <a:r>
              <a:rPr lang="en-GB" dirty="0"/>
              <a:t>Author</a:t>
            </a:r>
          </a:p>
          <a:p>
            <a:pPr lvl="0"/>
            <a:r>
              <a:rPr lang="en-GB" dirty="0"/>
              <a:t>Title</a:t>
            </a:r>
            <a:endParaRPr lang="en-US" dirty="0"/>
          </a:p>
        </p:txBody>
      </p:sp>
      <p:sp>
        <p:nvSpPr>
          <p:cNvPr id="9" name="Text Placeholder 6"/>
          <p:cNvSpPr>
            <a:spLocks noGrp="1"/>
          </p:cNvSpPr>
          <p:nvPr>
            <p:ph type="body" sz="quarter" idx="15" hasCustomPrompt="1"/>
          </p:nvPr>
        </p:nvSpPr>
        <p:spPr>
          <a:xfrm>
            <a:off x="7867237" y="4019351"/>
            <a:ext cx="981075" cy="819150"/>
          </a:xfrm>
          <a:prstGeom prst="rect">
            <a:avLst/>
          </a:prstGeom>
        </p:spPr>
        <p:txBody>
          <a:bodyPr vert="horz" anchor="b" anchorCtr="0"/>
          <a:lstStyle>
            <a:lvl1pPr marL="0" indent="0" algn="r">
              <a:buNone/>
              <a:defRPr sz="1000" b="0" i="0">
                <a:solidFill>
                  <a:schemeClr val="bg1"/>
                </a:solidFill>
                <a:latin typeface="Arial"/>
                <a:cs typeface="Arial"/>
              </a:defRPr>
            </a:lvl1pPr>
          </a:lstStyle>
          <a:p>
            <a:pPr lvl="0"/>
            <a:fld id="{0CC9E28A-DB9E-9C45-9629-8600458F57FB}" type="slidenum">
              <a:rPr lang="en-GB" smtClean="0"/>
              <a:t>‹#›</a:t>
            </a:fld>
            <a:endParaRPr lang="en-US" dirty="0"/>
          </a:p>
        </p:txBody>
      </p:sp>
      <p:sp>
        <p:nvSpPr>
          <p:cNvPr id="14"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chemeClr val="bg1"/>
                </a:solidFill>
                <a:latin typeface="Arial"/>
                <a:cs typeface="Arial"/>
              </a:defRPr>
            </a:lvl1pPr>
          </a:lstStyle>
          <a:p>
            <a:pPr lvl="0"/>
            <a:r>
              <a:rPr lang="en-GB" dirty="0"/>
              <a:t>Wednesday, 12 June 19</a:t>
            </a:r>
            <a:endParaRPr lang="en-US" dirty="0"/>
          </a:p>
        </p:txBody>
      </p:sp>
    </p:spTree>
    <p:extLst>
      <p:ext uri="{BB962C8B-B14F-4D97-AF65-F5344CB8AC3E}">
        <p14:creationId xmlns:p14="http://schemas.microsoft.com/office/powerpoint/2010/main" val="187286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0" name="Picture 9" descr="EIDA_Horizontal with sign off_01_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956" y="344388"/>
            <a:ext cx="1812044" cy="720000"/>
          </a:xfrm>
          <a:prstGeom prst="rect">
            <a:avLst/>
          </a:prstGeom>
        </p:spPr>
      </p:pic>
      <p:cxnSp>
        <p:nvCxnSpPr>
          <p:cNvPr id="13" name="Straight Connector 12"/>
          <p:cNvCxnSpPr/>
          <p:nvPr userDrawn="1"/>
        </p:nvCxnSpPr>
        <p:spPr>
          <a:xfrm>
            <a:off x="364000" y="3338933"/>
            <a:ext cx="1523924" cy="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4" name="Text Placeholder 2"/>
          <p:cNvSpPr>
            <a:spLocks noGrp="1"/>
          </p:cNvSpPr>
          <p:nvPr>
            <p:ph type="body" sz="quarter" idx="12" hasCustomPrompt="1"/>
          </p:nvPr>
        </p:nvSpPr>
        <p:spPr>
          <a:xfrm>
            <a:off x="267281" y="2057415"/>
            <a:ext cx="6880485" cy="1157680"/>
          </a:xfrm>
          <a:prstGeom prst="rect">
            <a:avLst/>
          </a:prstGeom>
        </p:spPr>
        <p:txBody>
          <a:bodyPr vert="horz" anchor="b" anchorCtr="0"/>
          <a:lstStyle>
            <a:lvl1pPr marL="0" indent="0">
              <a:lnSpc>
                <a:spcPct val="90000"/>
              </a:lnSpc>
              <a:buNone/>
              <a:defRPr sz="3800" b="1" i="0">
                <a:solidFill>
                  <a:srgbClr val="EC464C"/>
                </a:solidFill>
                <a:latin typeface="Arial"/>
                <a:cs typeface="Arial"/>
              </a:defRPr>
            </a:lvl1pPr>
          </a:lstStyle>
          <a:p>
            <a:pPr lvl="0"/>
            <a:r>
              <a:rPr lang="en-GB" dirty="0"/>
              <a:t>Click to edit </a:t>
            </a:r>
            <a:br>
              <a:rPr lang="en-GB" dirty="0"/>
            </a:br>
            <a:r>
              <a:rPr lang="en-GB" dirty="0"/>
              <a:t>Master text styles</a:t>
            </a:r>
            <a:endParaRPr lang="en-US" dirty="0"/>
          </a:p>
        </p:txBody>
      </p:sp>
      <p:sp>
        <p:nvSpPr>
          <p:cNvPr id="15" name="Text Placeholder 5"/>
          <p:cNvSpPr>
            <a:spLocks noGrp="1"/>
          </p:cNvSpPr>
          <p:nvPr>
            <p:ph type="body" sz="quarter" idx="13" hasCustomPrompt="1"/>
          </p:nvPr>
        </p:nvSpPr>
        <p:spPr>
          <a:xfrm>
            <a:off x="267542" y="3485572"/>
            <a:ext cx="6880225" cy="806450"/>
          </a:xfrm>
          <a:prstGeom prst="rect">
            <a:avLst/>
          </a:prstGeom>
        </p:spPr>
        <p:txBody>
          <a:bodyPr vert="horz"/>
          <a:lstStyle>
            <a:lvl1pPr marL="0" indent="0">
              <a:lnSpc>
                <a:spcPct val="90000"/>
              </a:lnSpc>
              <a:buNone/>
              <a:defRPr b="0" i="0">
                <a:solidFill>
                  <a:srgbClr val="072446"/>
                </a:solidFill>
                <a:latin typeface="Arial"/>
                <a:cs typeface="Arial"/>
              </a:defRPr>
            </a:lvl1pPr>
          </a:lstStyle>
          <a:p>
            <a:pPr lvl="0"/>
            <a:r>
              <a:rPr lang="en-GB" dirty="0"/>
              <a:t>Click to edit </a:t>
            </a:r>
            <a:br>
              <a:rPr lang="en-GB" dirty="0"/>
            </a:br>
            <a:r>
              <a:rPr lang="en-GB" dirty="0"/>
              <a:t>Master text styles</a:t>
            </a:r>
          </a:p>
        </p:txBody>
      </p:sp>
      <p:sp>
        <p:nvSpPr>
          <p:cNvPr id="16" name="Text Placeholder 6"/>
          <p:cNvSpPr>
            <a:spLocks noGrp="1"/>
          </p:cNvSpPr>
          <p:nvPr>
            <p:ph type="body" sz="quarter" idx="15" hasCustomPrompt="1"/>
          </p:nvPr>
        </p:nvSpPr>
        <p:spPr>
          <a:xfrm>
            <a:off x="6123215" y="4613079"/>
            <a:ext cx="2725094" cy="225424"/>
          </a:xfrm>
          <a:prstGeom prst="rect">
            <a:avLst/>
          </a:prstGeom>
          <a:ln>
            <a:noFill/>
          </a:ln>
        </p:spPr>
        <p:txBody>
          <a:bodyPr vert="horz" anchor="b" anchorCtr="0"/>
          <a:lstStyle>
            <a:lvl1pPr marL="0" indent="0" algn="r">
              <a:buNone/>
              <a:defRPr sz="1000" b="0" i="0" baseline="0">
                <a:solidFill>
                  <a:srgbClr val="EC464C"/>
                </a:solidFill>
                <a:latin typeface="Arial"/>
                <a:cs typeface="Arial"/>
              </a:defRPr>
            </a:lvl1pPr>
          </a:lstStyle>
          <a:p>
            <a:pPr lvl="0"/>
            <a:r>
              <a:rPr lang="en-GB" dirty="0"/>
              <a:t>Input the slide number here</a:t>
            </a:r>
            <a:endParaRPr lang="en-US" dirty="0"/>
          </a:p>
        </p:txBody>
      </p:sp>
      <p:sp>
        <p:nvSpPr>
          <p:cNvPr id="17" name="Text Placeholder 6"/>
          <p:cNvSpPr>
            <a:spLocks noGrp="1"/>
          </p:cNvSpPr>
          <p:nvPr>
            <p:ph type="body" sz="quarter" idx="16" hasCustomPrompt="1"/>
          </p:nvPr>
        </p:nvSpPr>
        <p:spPr>
          <a:xfrm>
            <a:off x="299692" y="4613079"/>
            <a:ext cx="2401306" cy="225424"/>
          </a:xfrm>
          <a:prstGeom prst="rect">
            <a:avLst/>
          </a:prstGeom>
          <a:ln>
            <a:noFill/>
          </a:ln>
        </p:spPr>
        <p:txBody>
          <a:bodyPr vert="horz" anchor="b" anchorCtr="0"/>
          <a:lstStyle>
            <a:lvl1pPr marL="0" indent="0" algn="l">
              <a:buNone/>
              <a:defRPr sz="1000" b="0" i="0">
                <a:solidFill>
                  <a:srgbClr val="EC464C"/>
                </a:solidFill>
                <a:latin typeface="Arial"/>
                <a:cs typeface="Arial"/>
              </a:defRPr>
            </a:lvl1pPr>
          </a:lstStyle>
          <a:p>
            <a:pPr lvl="0"/>
            <a:r>
              <a:rPr lang="en-GB" dirty="0"/>
              <a:t>Input the date here</a:t>
            </a:r>
            <a:endParaRPr lang="en-US" dirty="0"/>
          </a:p>
        </p:txBody>
      </p:sp>
    </p:spTree>
    <p:extLst>
      <p:ext uri="{BB962C8B-B14F-4D97-AF65-F5344CB8AC3E}">
        <p14:creationId xmlns:p14="http://schemas.microsoft.com/office/powerpoint/2010/main" val="154283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pic>
        <p:nvPicPr>
          <p:cNvPr id="3" name="Picture 2" descr="PPT Assets-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73588" cy="5143500"/>
          </a:xfrm>
          <a:prstGeom prst="rect">
            <a:avLst/>
          </a:prstGeom>
        </p:spPr>
      </p:pic>
      <p:sp>
        <p:nvSpPr>
          <p:cNvPr id="5" name="Picture Placeholder 4"/>
          <p:cNvSpPr>
            <a:spLocks noGrp="1"/>
          </p:cNvSpPr>
          <p:nvPr>
            <p:ph type="pic" sz="quarter" idx="10"/>
          </p:nvPr>
        </p:nvSpPr>
        <p:spPr>
          <a:xfrm>
            <a:off x="4573588" y="0"/>
            <a:ext cx="4570412" cy="5143500"/>
          </a:xfrm>
          <a:prstGeom prst="rect">
            <a:avLst/>
          </a:prstGeom>
        </p:spPr>
        <p:txBody>
          <a:bodyPr vert="horz"/>
          <a:lstStyle/>
          <a:p>
            <a:endParaRPr lang="en-US"/>
          </a:p>
        </p:txBody>
      </p:sp>
      <p:sp>
        <p:nvSpPr>
          <p:cNvPr id="6" name="Text Placeholder 2"/>
          <p:cNvSpPr>
            <a:spLocks noGrp="1"/>
          </p:cNvSpPr>
          <p:nvPr>
            <p:ph type="body" sz="quarter" idx="12"/>
          </p:nvPr>
        </p:nvSpPr>
        <p:spPr>
          <a:xfrm>
            <a:off x="246861" y="1095376"/>
            <a:ext cx="3984625" cy="3081758"/>
          </a:xfrm>
          <a:prstGeom prst="rect">
            <a:avLst/>
          </a:prstGeom>
        </p:spPr>
        <p:txBody>
          <a:bodyPr vert="horz" anchor="ctr" anchorCtr="0"/>
          <a:lstStyle>
            <a:lvl1pPr marL="0" indent="0" algn="ctr">
              <a:lnSpc>
                <a:spcPct val="90000"/>
              </a:lnSpc>
              <a:buNone/>
              <a:defRPr sz="3800" b="1" i="0" baseline="0">
                <a:solidFill>
                  <a:schemeClr val="bg1"/>
                </a:solidFill>
                <a:latin typeface="Arial"/>
                <a:cs typeface="Arial"/>
              </a:defRPr>
            </a:lvl1pPr>
          </a:lstStyle>
          <a:p>
            <a:pPr lvl="0"/>
            <a:r>
              <a:rPr lang="en-GB" dirty="0"/>
              <a:t>Click to edit Master text styles</a:t>
            </a:r>
            <a:endParaRPr lang="en-US" dirty="0"/>
          </a:p>
        </p:txBody>
      </p:sp>
      <p:sp>
        <p:nvSpPr>
          <p:cNvPr id="7" name="Text Placeholder 6"/>
          <p:cNvSpPr>
            <a:spLocks noGrp="1"/>
          </p:cNvSpPr>
          <p:nvPr>
            <p:ph type="body" sz="quarter" idx="15" hasCustomPrompt="1"/>
          </p:nvPr>
        </p:nvSpPr>
        <p:spPr>
          <a:xfrm>
            <a:off x="6123215" y="4613079"/>
            <a:ext cx="2725094" cy="225424"/>
          </a:xfrm>
          <a:prstGeom prst="rect">
            <a:avLst/>
          </a:prstGeom>
        </p:spPr>
        <p:txBody>
          <a:bodyPr vert="horz" anchor="b" anchorCtr="0"/>
          <a:lstStyle>
            <a:lvl1pPr marL="0" indent="0" algn="r">
              <a:buNone/>
              <a:defRPr sz="1000" b="0" i="0" baseline="0">
                <a:solidFill>
                  <a:srgbClr val="FFFFFF"/>
                </a:solidFill>
                <a:latin typeface="Helvetica"/>
                <a:cs typeface="Helvetica"/>
              </a:defRPr>
            </a:lvl1pPr>
          </a:lstStyle>
          <a:p>
            <a:pPr lvl="0"/>
            <a:r>
              <a:rPr lang="en-GB" dirty="0"/>
              <a:t>Input the slide number here</a:t>
            </a:r>
            <a:endParaRPr lang="en-US" dirty="0"/>
          </a:p>
        </p:txBody>
      </p:sp>
      <p:sp>
        <p:nvSpPr>
          <p:cNvPr id="8"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chemeClr val="bg1"/>
                </a:solidFill>
                <a:latin typeface="Helvetica"/>
                <a:cs typeface="Helvetica"/>
              </a:defRPr>
            </a:lvl1pPr>
          </a:lstStyle>
          <a:p>
            <a:pPr lvl="0"/>
            <a:r>
              <a:rPr lang="en-GB" dirty="0"/>
              <a:t>Input the date here</a:t>
            </a:r>
            <a:endParaRPr lang="en-US" dirty="0"/>
          </a:p>
        </p:txBody>
      </p:sp>
    </p:spTree>
    <p:extLst>
      <p:ext uri="{BB962C8B-B14F-4D97-AF65-F5344CB8AC3E}">
        <p14:creationId xmlns:p14="http://schemas.microsoft.com/office/powerpoint/2010/main" val="185351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3" name="Picture 2" descr="EIDA_Horizontal with sign off_01_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956" y="344388"/>
            <a:ext cx="1812044" cy="720000"/>
          </a:xfrm>
          <a:prstGeom prst="rect">
            <a:avLst/>
          </a:prstGeom>
        </p:spPr>
      </p:pic>
      <p:sp>
        <p:nvSpPr>
          <p:cNvPr id="10" name="Text Placeholder 9"/>
          <p:cNvSpPr>
            <a:spLocks noGrp="1"/>
          </p:cNvSpPr>
          <p:nvPr>
            <p:ph type="body" sz="quarter" idx="18"/>
          </p:nvPr>
        </p:nvSpPr>
        <p:spPr>
          <a:xfrm>
            <a:off x="279981" y="1478757"/>
            <a:ext cx="8504023" cy="2940844"/>
          </a:xfrm>
          <a:prstGeom prst="rect">
            <a:avLst/>
          </a:prstGeom>
        </p:spPr>
        <p:txBody>
          <a:bodyPr vert="horz"/>
          <a:lstStyle>
            <a:lvl1pPr marL="171450" indent="-171450">
              <a:spcBef>
                <a:spcPts val="600"/>
              </a:spcBef>
              <a:buFont typeface="Arial"/>
              <a:buChar char="•"/>
              <a:defRPr sz="14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a:p>
            <a:pPr lvl="0"/>
            <a:r>
              <a:rPr lang="en-GB" dirty="0"/>
              <a:t>Other bullets go here</a:t>
            </a:r>
          </a:p>
        </p:txBody>
      </p:sp>
      <p:sp>
        <p:nvSpPr>
          <p:cNvPr id="12" name="Text Placeholder 11"/>
          <p:cNvSpPr>
            <a:spLocks noGrp="1"/>
          </p:cNvSpPr>
          <p:nvPr>
            <p:ph type="body" sz="quarter" idx="19" hasCustomPrompt="1"/>
          </p:nvPr>
        </p:nvSpPr>
        <p:spPr>
          <a:xfrm>
            <a:off x="279978" y="385766"/>
            <a:ext cx="4173450" cy="770718"/>
          </a:xfrm>
          <a:prstGeom prst="rect">
            <a:avLst/>
          </a:prstGeom>
        </p:spPr>
        <p:txBody>
          <a:bodyPr vert="horz" anchor="b" anchorCtr="0"/>
          <a:lstStyle>
            <a:lvl1pPr marL="0" indent="0">
              <a:lnSpc>
                <a:spcPct val="90000"/>
              </a:lnSpc>
              <a:buNone/>
              <a:defRPr sz="2400" b="1" i="0">
                <a:solidFill>
                  <a:srgbClr val="EC464C"/>
                </a:solidFill>
                <a:latin typeface="Arial"/>
                <a:cs typeface="Arial"/>
              </a:defRPr>
            </a:lvl1pPr>
            <a:lvl2pPr marL="342946" indent="0">
              <a:buNone/>
              <a:defRPr sz="1400" b="0" i="0">
                <a:latin typeface="Grantipo Beta 001 ExtraBold"/>
                <a:cs typeface="Grantipo Beta 001 ExtraBold"/>
              </a:defRPr>
            </a:lvl2pPr>
            <a:lvl3pPr marL="685891" indent="0">
              <a:buNone/>
              <a:defRPr sz="1400" b="0" i="0">
                <a:latin typeface="Grantipo Beta 001 ExtraBold"/>
                <a:cs typeface="Grantipo Beta 001 ExtraBold"/>
              </a:defRPr>
            </a:lvl3pPr>
            <a:lvl4pPr marL="1028837" indent="0">
              <a:buNone/>
              <a:defRPr sz="1400" b="0" i="0">
                <a:latin typeface="Grantipo Beta 001 ExtraBold"/>
                <a:cs typeface="Grantipo Beta 001 ExtraBold"/>
              </a:defRPr>
            </a:lvl4pPr>
            <a:lvl5pPr marL="1371783" indent="0">
              <a:buNone/>
              <a:defRPr sz="1400" b="0" i="0">
                <a:latin typeface="Grantipo Beta 001 ExtraBold"/>
                <a:cs typeface="Grantipo Beta 001 ExtraBold"/>
              </a:defRPr>
            </a:lvl5pPr>
          </a:lstStyle>
          <a:p>
            <a:pPr lvl="0"/>
            <a:r>
              <a:rPr lang="en-GB" dirty="0"/>
              <a:t>Click to edit </a:t>
            </a:r>
            <a:br>
              <a:rPr lang="en-GB" dirty="0"/>
            </a:br>
            <a:r>
              <a:rPr lang="en-GB" dirty="0"/>
              <a:t>Master text styles</a:t>
            </a:r>
          </a:p>
        </p:txBody>
      </p:sp>
      <p:cxnSp>
        <p:nvCxnSpPr>
          <p:cNvPr id="13" name="Straight Connector 12"/>
          <p:cNvCxnSpPr/>
          <p:nvPr userDrawn="1"/>
        </p:nvCxnSpPr>
        <p:spPr>
          <a:xfrm>
            <a:off x="364000" y="1252922"/>
            <a:ext cx="1523924" cy="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5" hasCustomPrompt="1"/>
          </p:nvPr>
        </p:nvSpPr>
        <p:spPr>
          <a:xfrm>
            <a:off x="6123215" y="4613079"/>
            <a:ext cx="2725094" cy="225424"/>
          </a:xfrm>
          <a:prstGeom prst="rect">
            <a:avLst/>
          </a:prstGeom>
        </p:spPr>
        <p:txBody>
          <a:bodyPr vert="horz" anchor="b" anchorCtr="0"/>
          <a:lstStyle>
            <a:lvl1pPr marL="0" indent="0" algn="r">
              <a:buNone/>
              <a:defRPr sz="1000" b="0" i="0" baseline="0">
                <a:solidFill>
                  <a:srgbClr val="EC464C"/>
                </a:solidFill>
                <a:latin typeface="Arial"/>
                <a:cs typeface="Arial"/>
              </a:defRPr>
            </a:lvl1pPr>
          </a:lstStyle>
          <a:p>
            <a:pPr lvl="0"/>
            <a:r>
              <a:rPr lang="en-GB" dirty="0"/>
              <a:t>Input the slide number here</a:t>
            </a:r>
            <a:endParaRPr lang="en-US" dirty="0"/>
          </a:p>
        </p:txBody>
      </p:sp>
      <p:sp>
        <p:nvSpPr>
          <p:cNvPr id="11"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rgbClr val="EC464C"/>
                </a:solidFill>
                <a:latin typeface="Arial"/>
                <a:cs typeface="Arial"/>
              </a:defRPr>
            </a:lvl1pPr>
          </a:lstStyle>
          <a:p>
            <a:pPr lvl="0"/>
            <a:r>
              <a:rPr lang="en-GB" dirty="0"/>
              <a:t>Input the date here</a:t>
            </a:r>
            <a:endParaRPr lang="en-US" dirty="0"/>
          </a:p>
        </p:txBody>
      </p:sp>
    </p:spTree>
    <p:extLst>
      <p:ext uri="{BB962C8B-B14F-4D97-AF65-F5344CB8AC3E}">
        <p14:creationId xmlns:p14="http://schemas.microsoft.com/office/powerpoint/2010/main" val="1741174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pic>
        <p:nvPicPr>
          <p:cNvPr id="3" name="Picture 2" descr="EIDA_Horizontal with sign off_01_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956" y="344388"/>
            <a:ext cx="1812044" cy="720000"/>
          </a:xfrm>
          <a:prstGeom prst="rect">
            <a:avLst/>
          </a:prstGeom>
        </p:spPr>
      </p:pic>
      <p:sp>
        <p:nvSpPr>
          <p:cNvPr id="4" name="Text Placeholder 6"/>
          <p:cNvSpPr>
            <a:spLocks noGrp="1"/>
          </p:cNvSpPr>
          <p:nvPr>
            <p:ph type="body" sz="quarter" idx="15" hasCustomPrompt="1"/>
          </p:nvPr>
        </p:nvSpPr>
        <p:spPr>
          <a:xfrm>
            <a:off x="6123215" y="4613079"/>
            <a:ext cx="2725094" cy="225424"/>
          </a:xfrm>
          <a:prstGeom prst="rect">
            <a:avLst/>
          </a:prstGeom>
        </p:spPr>
        <p:txBody>
          <a:bodyPr vert="horz" anchor="b" anchorCtr="0"/>
          <a:lstStyle>
            <a:lvl1pPr marL="0" indent="0" algn="r">
              <a:buNone/>
              <a:defRPr sz="1000" b="0" i="0" baseline="0">
                <a:solidFill>
                  <a:srgbClr val="EC464C"/>
                </a:solidFill>
                <a:latin typeface="Arial"/>
                <a:cs typeface="Arial"/>
              </a:defRPr>
            </a:lvl1pPr>
          </a:lstStyle>
          <a:p>
            <a:pPr lvl="0"/>
            <a:r>
              <a:rPr lang="en-GB" dirty="0"/>
              <a:t>Input the slide number here</a:t>
            </a:r>
            <a:endParaRPr lang="en-US" dirty="0"/>
          </a:p>
        </p:txBody>
      </p:sp>
      <p:sp>
        <p:nvSpPr>
          <p:cNvPr id="5"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rgbClr val="EC464C"/>
                </a:solidFill>
                <a:latin typeface="Arial"/>
                <a:cs typeface="Arial"/>
              </a:defRPr>
            </a:lvl1pPr>
          </a:lstStyle>
          <a:p>
            <a:pPr lvl="0"/>
            <a:r>
              <a:rPr lang="en-GB" dirty="0"/>
              <a:t>Input the date here</a:t>
            </a:r>
            <a:endParaRPr lang="en-US" dirty="0"/>
          </a:p>
        </p:txBody>
      </p:sp>
      <p:sp>
        <p:nvSpPr>
          <p:cNvPr id="8" name="Picture Placeholder 7"/>
          <p:cNvSpPr>
            <a:spLocks noGrp="1"/>
          </p:cNvSpPr>
          <p:nvPr>
            <p:ph type="pic" sz="quarter" idx="17"/>
          </p:nvPr>
        </p:nvSpPr>
        <p:spPr>
          <a:xfrm>
            <a:off x="4716696" y="1478757"/>
            <a:ext cx="4067307" cy="2941241"/>
          </a:xfrm>
          <a:prstGeom prst="rect">
            <a:avLst/>
          </a:prstGeom>
        </p:spPr>
        <p:txBody>
          <a:bodyPr vert="horz"/>
          <a:lstStyle/>
          <a:p>
            <a:endParaRPr lang="en-US"/>
          </a:p>
        </p:txBody>
      </p:sp>
      <p:sp>
        <p:nvSpPr>
          <p:cNvPr id="10" name="Text Placeholder 9"/>
          <p:cNvSpPr>
            <a:spLocks noGrp="1"/>
          </p:cNvSpPr>
          <p:nvPr>
            <p:ph type="body" sz="quarter" idx="18"/>
          </p:nvPr>
        </p:nvSpPr>
        <p:spPr>
          <a:xfrm>
            <a:off x="279980" y="1478757"/>
            <a:ext cx="4173451" cy="2940844"/>
          </a:xfrm>
          <a:prstGeom prst="rect">
            <a:avLst/>
          </a:prstGeom>
        </p:spPr>
        <p:txBody>
          <a:bodyPr vert="horz"/>
          <a:lstStyle>
            <a:lvl1pPr marL="171450" indent="-171450">
              <a:spcBef>
                <a:spcPts val="600"/>
              </a:spcBef>
              <a:buFont typeface="Arial"/>
              <a:buChar char="•"/>
              <a:defRPr sz="14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a:p>
            <a:pPr lvl="0"/>
            <a:r>
              <a:rPr lang="en-GB" dirty="0"/>
              <a:t>Other bullets go here</a:t>
            </a:r>
          </a:p>
        </p:txBody>
      </p:sp>
      <p:sp>
        <p:nvSpPr>
          <p:cNvPr id="12" name="Text Placeholder 11"/>
          <p:cNvSpPr>
            <a:spLocks noGrp="1"/>
          </p:cNvSpPr>
          <p:nvPr>
            <p:ph type="body" sz="quarter" idx="19" hasCustomPrompt="1"/>
          </p:nvPr>
        </p:nvSpPr>
        <p:spPr>
          <a:xfrm>
            <a:off x="279978" y="385766"/>
            <a:ext cx="4173450" cy="770718"/>
          </a:xfrm>
          <a:prstGeom prst="rect">
            <a:avLst/>
          </a:prstGeom>
        </p:spPr>
        <p:txBody>
          <a:bodyPr vert="horz" anchor="b" anchorCtr="0"/>
          <a:lstStyle>
            <a:lvl1pPr marL="0" indent="0">
              <a:lnSpc>
                <a:spcPct val="90000"/>
              </a:lnSpc>
              <a:buNone/>
              <a:defRPr sz="2400" b="1" i="0">
                <a:solidFill>
                  <a:srgbClr val="EC464C"/>
                </a:solidFill>
                <a:latin typeface="Arial"/>
                <a:cs typeface="Arial"/>
              </a:defRPr>
            </a:lvl1pPr>
            <a:lvl2pPr marL="342946" indent="0">
              <a:buNone/>
              <a:defRPr sz="1400" b="0" i="0">
                <a:latin typeface="Grantipo Beta 001 ExtraBold"/>
                <a:cs typeface="Grantipo Beta 001 ExtraBold"/>
              </a:defRPr>
            </a:lvl2pPr>
            <a:lvl3pPr marL="685891" indent="0">
              <a:buNone/>
              <a:defRPr sz="1400" b="0" i="0">
                <a:latin typeface="Grantipo Beta 001 ExtraBold"/>
                <a:cs typeface="Grantipo Beta 001 ExtraBold"/>
              </a:defRPr>
            </a:lvl3pPr>
            <a:lvl4pPr marL="1028837" indent="0">
              <a:buNone/>
              <a:defRPr sz="1400" b="0" i="0">
                <a:latin typeface="Grantipo Beta 001 ExtraBold"/>
                <a:cs typeface="Grantipo Beta 001 ExtraBold"/>
              </a:defRPr>
            </a:lvl4pPr>
            <a:lvl5pPr marL="1371783" indent="0">
              <a:buNone/>
              <a:defRPr sz="1400" b="0" i="0">
                <a:latin typeface="Grantipo Beta 001 ExtraBold"/>
                <a:cs typeface="Grantipo Beta 001 ExtraBold"/>
              </a:defRPr>
            </a:lvl5pPr>
          </a:lstStyle>
          <a:p>
            <a:pPr lvl="0"/>
            <a:r>
              <a:rPr lang="en-GB" dirty="0"/>
              <a:t>Click to edit </a:t>
            </a:r>
            <a:br>
              <a:rPr lang="en-GB" dirty="0"/>
            </a:br>
            <a:r>
              <a:rPr lang="en-GB" dirty="0"/>
              <a:t>Master text styles</a:t>
            </a:r>
          </a:p>
        </p:txBody>
      </p:sp>
      <p:cxnSp>
        <p:nvCxnSpPr>
          <p:cNvPr id="13" name="Straight Connector 12"/>
          <p:cNvCxnSpPr/>
          <p:nvPr userDrawn="1"/>
        </p:nvCxnSpPr>
        <p:spPr>
          <a:xfrm>
            <a:off x="364000" y="1252922"/>
            <a:ext cx="1523924" cy="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2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hart Slide">
    <p:spTree>
      <p:nvGrpSpPr>
        <p:cNvPr id="1" name=""/>
        <p:cNvGrpSpPr/>
        <p:nvPr/>
      </p:nvGrpSpPr>
      <p:grpSpPr>
        <a:xfrm>
          <a:off x="0" y="0"/>
          <a:ext cx="0" cy="0"/>
          <a:chOff x="0" y="0"/>
          <a:chExt cx="0" cy="0"/>
        </a:xfrm>
      </p:grpSpPr>
      <p:pic>
        <p:nvPicPr>
          <p:cNvPr id="3" name="Picture 2" descr="EIDA_Horizontal with sign off_01_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956" y="344388"/>
            <a:ext cx="1812044" cy="720000"/>
          </a:xfrm>
          <a:prstGeom prst="rect">
            <a:avLst/>
          </a:prstGeom>
        </p:spPr>
      </p:pic>
      <p:sp>
        <p:nvSpPr>
          <p:cNvPr id="10" name="Text Placeholder 9"/>
          <p:cNvSpPr>
            <a:spLocks noGrp="1"/>
          </p:cNvSpPr>
          <p:nvPr>
            <p:ph type="body" sz="quarter" idx="18"/>
          </p:nvPr>
        </p:nvSpPr>
        <p:spPr>
          <a:xfrm>
            <a:off x="279978" y="1478757"/>
            <a:ext cx="2148898" cy="2940844"/>
          </a:xfrm>
          <a:prstGeom prst="rect">
            <a:avLst/>
          </a:prstGeom>
        </p:spPr>
        <p:txBody>
          <a:bodyPr vert="horz"/>
          <a:lstStyle>
            <a:lvl1pPr marL="171450" indent="-171450">
              <a:spcBef>
                <a:spcPts val="600"/>
              </a:spcBef>
              <a:buFont typeface="Arial"/>
              <a:buChar char="•"/>
              <a:defRPr sz="14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a:p>
            <a:pPr lvl="0"/>
            <a:r>
              <a:rPr lang="en-GB" dirty="0"/>
              <a:t>Other bullets go here</a:t>
            </a:r>
          </a:p>
        </p:txBody>
      </p:sp>
      <p:sp>
        <p:nvSpPr>
          <p:cNvPr id="12" name="Text Placeholder 11"/>
          <p:cNvSpPr>
            <a:spLocks noGrp="1"/>
          </p:cNvSpPr>
          <p:nvPr>
            <p:ph type="body" sz="quarter" idx="19" hasCustomPrompt="1"/>
          </p:nvPr>
        </p:nvSpPr>
        <p:spPr>
          <a:xfrm>
            <a:off x="279978" y="385766"/>
            <a:ext cx="4173450" cy="770718"/>
          </a:xfrm>
          <a:prstGeom prst="rect">
            <a:avLst/>
          </a:prstGeom>
        </p:spPr>
        <p:txBody>
          <a:bodyPr vert="horz" anchor="b" anchorCtr="0"/>
          <a:lstStyle>
            <a:lvl1pPr marL="0" indent="0">
              <a:lnSpc>
                <a:spcPct val="90000"/>
              </a:lnSpc>
              <a:buNone/>
              <a:defRPr sz="2400" b="1" i="0">
                <a:solidFill>
                  <a:srgbClr val="EC464C"/>
                </a:solidFill>
                <a:latin typeface="Arial"/>
                <a:cs typeface="Arial"/>
              </a:defRPr>
            </a:lvl1pPr>
            <a:lvl2pPr marL="342946" indent="0">
              <a:buNone/>
              <a:defRPr sz="1400" b="0" i="0">
                <a:latin typeface="Grantipo Beta 001 ExtraBold"/>
                <a:cs typeface="Grantipo Beta 001 ExtraBold"/>
              </a:defRPr>
            </a:lvl2pPr>
            <a:lvl3pPr marL="685891" indent="0">
              <a:buNone/>
              <a:defRPr sz="1400" b="0" i="0">
                <a:latin typeface="Grantipo Beta 001 ExtraBold"/>
                <a:cs typeface="Grantipo Beta 001 ExtraBold"/>
              </a:defRPr>
            </a:lvl3pPr>
            <a:lvl4pPr marL="1028837" indent="0">
              <a:buNone/>
              <a:defRPr sz="1400" b="0" i="0">
                <a:latin typeface="Grantipo Beta 001 ExtraBold"/>
                <a:cs typeface="Grantipo Beta 001 ExtraBold"/>
              </a:defRPr>
            </a:lvl4pPr>
            <a:lvl5pPr marL="1371783" indent="0">
              <a:buNone/>
              <a:defRPr sz="1400" b="0" i="0">
                <a:latin typeface="Grantipo Beta 001 ExtraBold"/>
                <a:cs typeface="Grantipo Beta 001 ExtraBold"/>
              </a:defRPr>
            </a:lvl5pPr>
          </a:lstStyle>
          <a:p>
            <a:pPr lvl="0"/>
            <a:r>
              <a:rPr lang="en-GB" dirty="0"/>
              <a:t>Click to edit </a:t>
            </a:r>
            <a:br>
              <a:rPr lang="en-GB" dirty="0"/>
            </a:br>
            <a:r>
              <a:rPr lang="en-GB" dirty="0"/>
              <a:t>Master text styles</a:t>
            </a:r>
          </a:p>
        </p:txBody>
      </p:sp>
      <p:cxnSp>
        <p:nvCxnSpPr>
          <p:cNvPr id="13" name="Straight Connector 12"/>
          <p:cNvCxnSpPr/>
          <p:nvPr userDrawn="1"/>
        </p:nvCxnSpPr>
        <p:spPr>
          <a:xfrm>
            <a:off x="364000" y="1252922"/>
            <a:ext cx="1523924" cy="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5" hasCustomPrompt="1"/>
          </p:nvPr>
        </p:nvSpPr>
        <p:spPr>
          <a:xfrm>
            <a:off x="6123215" y="4613079"/>
            <a:ext cx="2725094" cy="225424"/>
          </a:xfrm>
          <a:prstGeom prst="rect">
            <a:avLst/>
          </a:prstGeom>
        </p:spPr>
        <p:txBody>
          <a:bodyPr vert="horz" anchor="b" anchorCtr="0"/>
          <a:lstStyle>
            <a:lvl1pPr marL="0" indent="0" algn="r">
              <a:buNone/>
              <a:defRPr sz="1000" b="0" i="0" baseline="0">
                <a:solidFill>
                  <a:srgbClr val="EC464C"/>
                </a:solidFill>
                <a:latin typeface="Arial"/>
                <a:cs typeface="Arial"/>
              </a:defRPr>
            </a:lvl1pPr>
          </a:lstStyle>
          <a:p>
            <a:pPr lvl="0"/>
            <a:r>
              <a:rPr lang="en-GB" dirty="0"/>
              <a:t>Input the slide number here</a:t>
            </a:r>
            <a:endParaRPr lang="en-US" dirty="0"/>
          </a:p>
        </p:txBody>
      </p:sp>
      <p:sp>
        <p:nvSpPr>
          <p:cNvPr id="11"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rgbClr val="EC464C"/>
                </a:solidFill>
                <a:latin typeface="Arial"/>
                <a:cs typeface="Arial"/>
              </a:defRPr>
            </a:lvl1pPr>
          </a:lstStyle>
          <a:p>
            <a:pPr lvl="0"/>
            <a:r>
              <a:rPr lang="en-GB" dirty="0"/>
              <a:t>Input the date here</a:t>
            </a:r>
            <a:endParaRPr lang="en-US" dirty="0"/>
          </a:p>
        </p:txBody>
      </p:sp>
      <p:sp>
        <p:nvSpPr>
          <p:cNvPr id="4" name="Chart Placeholder 3"/>
          <p:cNvSpPr>
            <a:spLocks noGrp="1"/>
          </p:cNvSpPr>
          <p:nvPr>
            <p:ph type="chart" sz="quarter" idx="20"/>
          </p:nvPr>
        </p:nvSpPr>
        <p:spPr>
          <a:xfrm>
            <a:off x="2700998" y="1477965"/>
            <a:ext cx="6083002" cy="2941637"/>
          </a:xfrm>
          <a:prstGeom prst="rect">
            <a:avLst/>
          </a:prstGeom>
        </p:spPr>
        <p:txBody>
          <a:bodyPr vert="horz"/>
          <a:lstStyle/>
          <a:p>
            <a:endParaRPr lang="en-US"/>
          </a:p>
        </p:txBody>
      </p:sp>
    </p:spTree>
    <p:extLst>
      <p:ext uri="{BB962C8B-B14F-4D97-AF65-F5344CB8AC3E}">
        <p14:creationId xmlns:p14="http://schemas.microsoft.com/office/powerpoint/2010/main" val="129783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lock and Images Slide">
    <p:spTree>
      <p:nvGrpSpPr>
        <p:cNvPr id="1" name=""/>
        <p:cNvGrpSpPr/>
        <p:nvPr/>
      </p:nvGrpSpPr>
      <p:grpSpPr>
        <a:xfrm>
          <a:off x="0" y="0"/>
          <a:ext cx="0" cy="0"/>
          <a:chOff x="0" y="0"/>
          <a:chExt cx="0" cy="0"/>
        </a:xfrm>
      </p:grpSpPr>
      <p:pic>
        <p:nvPicPr>
          <p:cNvPr id="3" name="Picture 2" descr="EIDA_Horizontal with sign off_01_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956" y="344388"/>
            <a:ext cx="1812044" cy="720000"/>
          </a:xfrm>
          <a:prstGeom prst="rect">
            <a:avLst/>
          </a:prstGeom>
        </p:spPr>
      </p:pic>
      <p:sp>
        <p:nvSpPr>
          <p:cNvPr id="12" name="Text Placeholder 11"/>
          <p:cNvSpPr>
            <a:spLocks noGrp="1"/>
          </p:cNvSpPr>
          <p:nvPr>
            <p:ph type="body" sz="quarter" idx="19" hasCustomPrompt="1"/>
          </p:nvPr>
        </p:nvSpPr>
        <p:spPr>
          <a:xfrm>
            <a:off x="279978" y="385766"/>
            <a:ext cx="4173450" cy="770718"/>
          </a:xfrm>
          <a:prstGeom prst="rect">
            <a:avLst/>
          </a:prstGeom>
        </p:spPr>
        <p:txBody>
          <a:bodyPr vert="horz" anchor="b" anchorCtr="0"/>
          <a:lstStyle>
            <a:lvl1pPr marL="0" indent="0">
              <a:lnSpc>
                <a:spcPct val="90000"/>
              </a:lnSpc>
              <a:buNone/>
              <a:defRPr sz="2400" b="1" i="0">
                <a:solidFill>
                  <a:srgbClr val="EC464C"/>
                </a:solidFill>
                <a:latin typeface="Arial"/>
                <a:cs typeface="Arial"/>
              </a:defRPr>
            </a:lvl1pPr>
            <a:lvl2pPr marL="342946" indent="0">
              <a:buNone/>
              <a:defRPr sz="1400" b="0" i="0">
                <a:latin typeface="Grantipo Beta 001 ExtraBold"/>
                <a:cs typeface="Grantipo Beta 001 ExtraBold"/>
              </a:defRPr>
            </a:lvl2pPr>
            <a:lvl3pPr marL="685891" indent="0">
              <a:buNone/>
              <a:defRPr sz="1400" b="0" i="0">
                <a:latin typeface="Grantipo Beta 001 ExtraBold"/>
                <a:cs typeface="Grantipo Beta 001 ExtraBold"/>
              </a:defRPr>
            </a:lvl3pPr>
            <a:lvl4pPr marL="1028837" indent="0">
              <a:buNone/>
              <a:defRPr sz="1400" b="0" i="0">
                <a:latin typeface="Grantipo Beta 001 ExtraBold"/>
                <a:cs typeface="Grantipo Beta 001 ExtraBold"/>
              </a:defRPr>
            </a:lvl4pPr>
            <a:lvl5pPr marL="1371783" indent="0">
              <a:buNone/>
              <a:defRPr sz="1400" b="0" i="0">
                <a:latin typeface="Grantipo Beta 001 ExtraBold"/>
                <a:cs typeface="Grantipo Beta 001 ExtraBold"/>
              </a:defRPr>
            </a:lvl5pPr>
          </a:lstStyle>
          <a:p>
            <a:pPr lvl="0"/>
            <a:r>
              <a:rPr lang="en-GB" dirty="0"/>
              <a:t>Click to edit </a:t>
            </a:r>
            <a:br>
              <a:rPr lang="en-GB" dirty="0"/>
            </a:br>
            <a:r>
              <a:rPr lang="en-GB" dirty="0"/>
              <a:t>Master text styles</a:t>
            </a:r>
          </a:p>
        </p:txBody>
      </p:sp>
      <p:cxnSp>
        <p:nvCxnSpPr>
          <p:cNvPr id="13" name="Straight Connector 12"/>
          <p:cNvCxnSpPr/>
          <p:nvPr userDrawn="1"/>
        </p:nvCxnSpPr>
        <p:spPr>
          <a:xfrm>
            <a:off x="364000" y="1252922"/>
            <a:ext cx="1523924" cy="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5" hasCustomPrompt="1"/>
          </p:nvPr>
        </p:nvSpPr>
        <p:spPr>
          <a:xfrm>
            <a:off x="6123215" y="4613079"/>
            <a:ext cx="2725094" cy="225424"/>
          </a:xfrm>
          <a:prstGeom prst="rect">
            <a:avLst/>
          </a:prstGeom>
        </p:spPr>
        <p:txBody>
          <a:bodyPr vert="horz" anchor="b" anchorCtr="0"/>
          <a:lstStyle>
            <a:lvl1pPr marL="0" indent="0" algn="r">
              <a:buNone/>
              <a:defRPr sz="1000" b="0" i="0" baseline="0">
                <a:solidFill>
                  <a:srgbClr val="EC464C"/>
                </a:solidFill>
                <a:latin typeface="Arial"/>
                <a:cs typeface="Arial"/>
              </a:defRPr>
            </a:lvl1pPr>
          </a:lstStyle>
          <a:p>
            <a:pPr lvl="0"/>
            <a:r>
              <a:rPr lang="en-GB" dirty="0"/>
              <a:t>Input the slide number here</a:t>
            </a:r>
            <a:endParaRPr lang="en-US" dirty="0"/>
          </a:p>
        </p:txBody>
      </p:sp>
      <p:sp>
        <p:nvSpPr>
          <p:cNvPr id="11" name="Text Placeholder 6"/>
          <p:cNvSpPr>
            <a:spLocks noGrp="1"/>
          </p:cNvSpPr>
          <p:nvPr>
            <p:ph type="body" sz="quarter" idx="16" hasCustomPrompt="1"/>
          </p:nvPr>
        </p:nvSpPr>
        <p:spPr>
          <a:xfrm>
            <a:off x="299692" y="4613079"/>
            <a:ext cx="2401306" cy="225424"/>
          </a:xfrm>
          <a:prstGeom prst="rect">
            <a:avLst/>
          </a:prstGeom>
        </p:spPr>
        <p:txBody>
          <a:bodyPr vert="horz" anchor="b" anchorCtr="0"/>
          <a:lstStyle>
            <a:lvl1pPr marL="0" indent="0" algn="l">
              <a:buNone/>
              <a:defRPr sz="1000" b="0" i="0">
                <a:solidFill>
                  <a:srgbClr val="EC464C"/>
                </a:solidFill>
                <a:latin typeface="Arial"/>
                <a:cs typeface="Arial"/>
              </a:defRPr>
            </a:lvl1pPr>
          </a:lstStyle>
          <a:p>
            <a:pPr lvl="0"/>
            <a:r>
              <a:rPr lang="en-GB" dirty="0"/>
              <a:t>Input the date here</a:t>
            </a:r>
            <a:endParaRPr lang="en-US" dirty="0"/>
          </a:p>
        </p:txBody>
      </p:sp>
      <p:sp>
        <p:nvSpPr>
          <p:cNvPr id="15" name="Rectangle 14"/>
          <p:cNvSpPr/>
          <p:nvPr userDrawn="1"/>
        </p:nvSpPr>
        <p:spPr>
          <a:xfrm>
            <a:off x="279977"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 Placeholder 9"/>
          <p:cNvSpPr>
            <a:spLocks noGrp="1"/>
          </p:cNvSpPr>
          <p:nvPr>
            <p:ph type="body" sz="quarter" idx="18"/>
          </p:nvPr>
        </p:nvSpPr>
        <p:spPr>
          <a:xfrm>
            <a:off x="438727" y="1672235"/>
            <a:ext cx="2402898" cy="899517"/>
          </a:xfrm>
          <a:prstGeom prst="rect">
            <a:avLst/>
          </a:prstGeom>
        </p:spPr>
        <p:txBody>
          <a:bodyPr vert="horz"/>
          <a:lstStyle>
            <a:lvl1pPr marL="0" indent="0">
              <a:spcBef>
                <a:spcPts val="600"/>
              </a:spcBef>
              <a:buFont typeface="Arial"/>
              <a:buNone/>
              <a:defRPr sz="12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p:txBody>
      </p:sp>
      <p:sp>
        <p:nvSpPr>
          <p:cNvPr id="21" name="Picture Placeholder 7"/>
          <p:cNvSpPr>
            <a:spLocks noGrp="1"/>
          </p:cNvSpPr>
          <p:nvPr>
            <p:ph type="pic" sz="quarter" idx="17"/>
          </p:nvPr>
        </p:nvSpPr>
        <p:spPr>
          <a:xfrm>
            <a:off x="438727" y="2795632"/>
            <a:ext cx="2402898" cy="1476375"/>
          </a:xfrm>
          <a:prstGeom prst="rect">
            <a:avLst/>
          </a:prstGeom>
        </p:spPr>
        <p:txBody>
          <a:bodyPr vert="horz"/>
          <a:lstStyle/>
          <a:p>
            <a:endParaRPr lang="en-US"/>
          </a:p>
        </p:txBody>
      </p:sp>
      <p:sp>
        <p:nvSpPr>
          <p:cNvPr id="31" name="Rectangle 30"/>
          <p:cNvSpPr/>
          <p:nvPr userDrawn="1"/>
        </p:nvSpPr>
        <p:spPr>
          <a:xfrm>
            <a:off x="6084000"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Placeholder 9"/>
          <p:cNvSpPr>
            <a:spLocks noGrp="1"/>
          </p:cNvSpPr>
          <p:nvPr>
            <p:ph type="body" sz="quarter" idx="24"/>
          </p:nvPr>
        </p:nvSpPr>
        <p:spPr>
          <a:xfrm>
            <a:off x="6242750" y="1672235"/>
            <a:ext cx="2402898" cy="899517"/>
          </a:xfrm>
          <a:prstGeom prst="rect">
            <a:avLst/>
          </a:prstGeom>
        </p:spPr>
        <p:txBody>
          <a:bodyPr vert="horz"/>
          <a:lstStyle>
            <a:lvl1pPr marL="0" indent="0">
              <a:spcBef>
                <a:spcPts val="600"/>
              </a:spcBef>
              <a:buFont typeface="Arial"/>
              <a:buNone/>
              <a:defRPr sz="12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p:txBody>
      </p:sp>
      <p:sp>
        <p:nvSpPr>
          <p:cNvPr id="33" name="Picture Placeholder 7"/>
          <p:cNvSpPr>
            <a:spLocks noGrp="1"/>
          </p:cNvSpPr>
          <p:nvPr>
            <p:ph type="pic" sz="quarter" idx="25"/>
          </p:nvPr>
        </p:nvSpPr>
        <p:spPr>
          <a:xfrm>
            <a:off x="6242750" y="2795632"/>
            <a:ext cx="2402898" cy="1476375"/>
          </a:xfrm>
          <a:prstGeom prst="rect">
            <a:avLst/>
          </a:prstGeom>
        </p:spPr>
        <p:txBody>
          <a:bodyPr vert="horz"/>
          <a:lstStyle/>
          <a:p>
            <a:endParaRPr lang="en-US"/>
          </a:p>
        </p:txBody>
      </p:sp>
      <p:sp>
        <p:nvSpPr>
          <p:cNvPr id="34" name="Rectangle 33"/>
          <p:cNvSpPr/>
          <p:nvPr userDrawn="1"/>
        </p:nvSpPr>
        <p:spPr>
          <a:xfrm>
            <a:off x="3181988"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Placeholder 9"/>
          <p:cNvSpPr>
            <a:spLocks noGrp="1"/>
          </p:cNvSpPr>
          <p:nvPr>
            <p:ph type="body" sz="quarter" idx="22"/>
          </p:nvPr>
        </p:nvSpPr>
        <p:spPr>
          <a:xfrm>
            <a:off x="3340738" y="1672235"/>
            <a:ext cx="2402898" cy="899517"/>
          </a:xfrm>
          <a:prstGeom prst="rect">
            <a:avLst/>
          </a:prstGeom>
        </p:spPr>
        <p:txBody>
          <a:bodyPr vert="horz"/>
          <a:lstStyle>
            <a:lvl1pPr marL="0" indent="0">
              <a:spcBef>
                <a:spcPts val="600"/>
              </a:spcBef>
              <a:buFont typeface="Arial"/>
              <a:buNone/>
              <a:defRPr sz="1200" b="0" i="0" baseline="0">
                <a:solidFill>
                  <a:srgbClr val="072446"/>
                </a:solidFill>
                <a:latin typeface="Arial"/>
                <a:cs typeface="Arial"/>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pPr lvl="0"/>
            <a:r>
              <a:rPr lang="en-GB" dirty="0"/>
              <a:t>Click to edit Master text styles</a:t>
            </a:r>
          </a:p>
        </p:txBody>
      </p:sp>
      <p:sp>
        <p:nvSpPr>
          <p:cNvPr id="36" name="Picture Placeholder 7"/>
          <p:cNvSpPr>
            <a:spLocks noGrp="1"/>
          </p:cNvSpPr>
          <p:nvPr>
            <p:ph type="pic" sz="quarter" idx="23"/>
          </p:nvPr>
        </p:nvSpPr>
        <p:spPr>
          <a:xfrm>
            <a:off x="3340738" y="2795632"/>
            <a:ext cx="2402898" cy="1476375"/>
          </a:xfrm>
          <a:prstGeom prst="rect">
            <a:avLst/>
          </a:prstGeom>
        </p:spPr>
        <p:txBody>
          <a:bodyPr vert="horz"/>
          <a:lstStyle/>
          <a:p>
            <a:endParaRPr lang="en-US"/>
          </a:p>
        </p:txBody>
      </p:sp>
    </p:spTree>
    <p:extLst>
      <p:ext uri="{BB962C8B-B14F-4D97-AF65-F5344CB8AC3E}">
        <p14:creationId xmlns:p14="http://schemas.microsoft.com/office/powerpoint/2010/main" val="9650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8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1" r:id="rId5"/>
    <p:sldLayoutId id="2147483655" r:id="rId6"/>
    <p:sldLayoutId id="2147483657" r:id="rId7"/>
  </p:sldLayoutIdLst>
  <p:txStyles>
    <p:titleStyle>
      <a:lvl1pPr algn="ctr" defTabSz="342946" rtl="0" eaLnBrk="1" latinLnBrk="0" hangingPunct="1">
        <a:spcBef>
          <a:spcPct val="0"/>
        </a:spcBef>
        <a:buNone/>
        <a:defRPr sz="3300" kern="1200">
          <a:solidFill>
            <a:schemeClr val="tx1"/>
          </a:solidFill>
          <a:latin typeface="+mj-lt"/>
          <a:ea typeface="+mj-ea"/>
          <a:cs typeface="+mj-cs"/>
        </a:defRPr>
      </a:lvl1pPr>
    </p:titleStyle>
    <p:body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hyperlink" Target="http://www.hestia.org/brightsky" TargetMode="External"/><Relationship Id="rId7" Type="http://schemas.openxmlformats.org/officeDocument/2006/relationships/hyperlink" Target="http://www.hestia.org/everyonesbusiness" TargetMode="External"/><Relationship Id="rId8" Type="http://schemas.openxmlformats.org/officeDocument/2006/relationships/hyperlink" Target="https://www.eida.org.uk/toolkit-for-employers" TargetMode="External"/><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hyperlink" Target="https://www.eida.org.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67280" y="2057415"/>
            <a:ext cx="7400449" cy="1157680"/>
          </a:xfrm>
        </p:spPr>
        <p:txBody>
          <a:bodyPr/>
          <a:lstStyle/>
          <a:p>
            <a:r>
              <a:rPr lang="en-US" dirty="0"/>
              <a:t>Engaging employers in the domestic abuse agenda</a:t>
            </a:r>
          </a:p>
        </p:txBody>
      </p:sp>
      <p:sp>
        <p:nvSpPr>
          <p:cNvPr id="5" name="Text Placeholder 4"/>
          <p:cNvSpPr>
            <a:spLocks noGrp="1"/>
          </p:cNvSpPr>
          <p:nvPr>
            <p:ph type="body" sz="quarter" idx="15"/>
          </p:nvPr>
        </p:nvSpPr>
        <p:spPr/>
        <p:txBody>
          <a:bodyPr/>
          <a:lstStyle/>
          <a:p>
            <a:fld id="{EC4EDE9E-1AF7-8C43-94E6-4E0E501A138A}" type="slidenum">
              <a:rPr lang="en-US" smtClean="0"/>
              <a:t>1</a:t>
            </a:fld>
            <a:endParaRPr lang="en-US" dirty="0"/>
          </a:p>
        </p:txBody>
      </p:sp>
      <p:sp>
        <p:nvSpPr>
          <p:cNvPr id="8" name="Text Placeholder 7">
            <a:extLst>
              <a:ext uri="{FF2B5EF4-FFF2-40B4-BE49-F238E27FC236}">
                <a16:creationId xmlns="" xmlns:a16="http://schemas.microsoft.com/office/drawing/2014/main" id="{08BC9CCE-DADF-4926-BDE7-4F3834E07E0D}"/>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3000072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fld id="{DD70D865-34C5-9941-AAD7-7DB5A8DB467F}" type="slidenum">
              <a:rPr lang="en-US" smtClean="0"/>
              <a:t>10</a:t>
            </a:fld>
            <a:endParaRPr lang="en-US" dirty="0"/>
          </a:p>
        </p:txBody>
      </p:sp>
      <p:sp>
        <p:nvSpPr>
          <p:cNvPr id="6" name="Text Placeholder 5"/>
          <p:cNvSpPr>
            <a:spLocks noGrp="1"/>
          </p:cNvSpPr>
          <p:nvPr>
            <p:ph type="body" sz="quarter" idx="19"/>
          </p:nvPr>
        </p:nvSpPr>
        <p:spPr>
          <a:xfrm>
            <a:off x="279978" y="385766"/>
            <a:ext cx="4173450" cy="770718"/>
          </a:xfrm>
        </p:spPr>
        <p:txBody>
          <a:bodyPr/>
          <a:lstStyle/>
          <a:p>
            <a:r>
              <a:rPr lang="en-US" sz="2400" dirty="0"/>
              <a:t>The resources </a:t>
            </a:r>
            <a:br>
              <a:rPr lang="en-US" sz="2400" dirty="0"/>
            </a:br>
            <a:r>
              <a:rPr lang="en-US" sz="2400" dirty="0"/>
              <a:t>we offer</a:t>
            </a:r>
          </a:p>
        </p:txBody>
      </p:sp>
      <p:pic>
        <p:nvPicPr>
          <p:cNvPr id="14" name="Picture 13" descr="Bright-Sky-screen-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9754" y="1296180"/>
            <a:ext cx="823146" cy="1468220"/>
          </a:xfrm>
          <a:prstGeom prst="rect">
            <a:avLst/>
          </a:prstGeom>
        </p:spPr>
      </p:pic>
      <p:pic>
        <p:nvPicPr>
          <p:cNvPr id="15" name="Picture 14" descr="Hestia-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2677" y="1406461"/>
            <a:ext cx="1421163" cy="945720"/>
          </a:xfrm>
          <a:prstGeom prst="rect">
            <a:avLst/>
          </a:prstGeom>
        </p:spPr>
      </p:pic>
      <p:pic>
        <p:nvPicPr>
          <p:cNvPr id="16" name="Picture 15" descr="BITC - The Domestic Abuse Toolkit-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5100" y="1558552"/>
            <a:ext cx="1089264" cy="719515"/>
          </a:xfrm>
          <a:prstGeom prst="rect">
            <a:avLst/>
          </a:prstGeom>
          <a:ln>
            <a:solidFill>
              <a:schemeClr val="bg1">
                <a:lumMod val="85000"/>
              </a:schemeClr>
            </a:solidFill>
          </a:ln>
        </p:spPr>
      </p:pic>
      <p:sp>
        <p:nvSpPr>
          <p:cNvPr id="17" name="Text Placeholder 9"/>
          <p:cNvSpPr>
            <a:spLocks noGrp="1"/>
          </p:cNvSpPr>
          <p:nvPr>
            <p:ph type="body" sz="quarter" idx="18"/>
          </p:nvPr>
        </p:nvSpPr>
        <p:spPr>
          <a:xfrm>
            <a:off x="279982" y="1452665"/>
            <a:ext cx="1719807"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solidFill>
                  <a:srgbClr val="EC464C"/>
                </a:solidFill>
                <a:latin typeface="Arial"/>
                <a:cs typeface="Arial"/>
              </a:rPr>
              <a:t>Bright Sky </a:t>
            </a:r>
            <a:br>
              <a:rPr lang="en-US" sz="2000" b="1" dirty="0">
                <a:solidFill>
                  <a:srgbClr val="EC464C"/>
                </a:solidFill>
                <a:latin typeface="Arial"/>
                <a:cs typeface="Arial"/>
              </a:rPr>
            </a:br>
            <a:r>
              <a:rPr lang="en-US" sz="2000" b="1" dirty="0">
                <a:solidFill>
                  <a:srgbClr val="EC464C"/>
                </a:solidFill>
                <a:latin typeface="Arial"/>
                <a:cs typeface="Arial"/>
              </a:rPr>
              <a:t>mobile app</a:t>
            </a:r>
          </a:p>
        </p:txBody>
      </p:sp>
      <p:sp>
        <p:nvSpPr>
          <p:cNvPr id="18" name="Text Placeholder 9"/>
          <p:cNvSpPr>
            <a:spLocks noGrp="1"/>
          </p:cNvSpPr>
          <p:nvPr>
            <p:ph type="body" sz="quarter" idx="18"/>
          </p:nvPr>
        </p:nvSpPr>
        <p:spPr>
          <a:xfrm>
            <a:off x="3340742" y="1452665"/>
            <a:ext cx="1644471"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solidFill>
                  <a:srgbClr val="EC464C"/>
                </a:solidFill>
                <a:latin typeface="Arial"/>
                <a:cs typeface="Arial"/>
              </a:rPr>
              <a:t>Everyone’s Business</a:t>
            </a:r>
          </a:p>
        </p:txBody>
      </p:sp>
      <p:sp>
        <p:nvSpPr>
          <p:cNvPr id="19" name="Text Placeholder 9"/>
          <p:cNvSpPr>
            <a:spLocks noGrp="1"/>
          </p:cNvSpPr>
          <p:nvPr>
            <p:ph type="body" sz="quarter" idx="18"/>
          </p:nvPr>
        </p:nvSpPr>
        <p:spPr>
          <a:xfrm>
            <a:off x="6301368" y="1452665"/>
            <a:ext cx="1639361"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solidFill>
                  <a:srgbClr val="EC464C"/>
                </a:solidFill>
                <a:latin typeface="Arial"/>
                <a:cs typeface="Arial"/>
              </a:rPr>
              <a:t>Toolkit for </a:t>
            </a:r>
            <a:br>
              <a:rPr lang="en-US" sz="2000" b="1" dirty="0">
                <a:solidFill>
                  <a:srgbClr val="EC464C"/>
                </a:solidFill>
                <a:latin typeface="Arial"/>
                <a:cs typeface="Arial"/>
              </a:rPr>
            </a:br>
            <a:r>
              <a:rPr lang="en-US" sz="2000" b="1" dirty="0">
                <a:solidFill>
                  <a:srgbClr val="EC464C"/>
                </a:solidFill>
                <a:latin typeface="Arial"/>
                <a:cs typeface="Arial"/>
              </a:rPr>
              <a:t>Employers</a:t>
            </a:r>
          </a:p>
        </p:txBody>
      </p:sp>
      <p:sp>
        <p:nvSpPr>
          <p:cNvPr id="20" name="Text Placeholder 9"/>
          <p:cNvSpPr>
            <a:spLocks noGrp="1"/>
          </p:cNvSpPr>
          <p:nvPr>
            <p:ph type="body" sz="quarter" idx="18"/>
          </p:nvPr>
        </p:nvSpPr>
        <p:spPr>
          <a:xfrm>
            <a:off x="279978" y="2512406"/>
            <a:ext cx="2793422"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dirty="0">
                <a:latin typeface="Arial"/>
                <a:cs typeface="Arial"/>
              </a:rPr>
              <a:t>Bright Sky is a free to </a:t>
            </a:r>
            <a:br>
              <a:rPr lang="en-US" dirty="0">
                <a:latin typeface="Arial"/>
                <a:cs typeface="Arial"/>
              </a:rPr>
            </a:br>
            <a:r>
              <a:rPr lang="en-US" dirty="0">
                <a:latin typeface="Arial"/>
                <a:cs typeface="Arial"/>
              </a:rPr>
              <a:t>download mobile app, launched </a:t>
            </a:r>
            <a:br>
              <a:rPr lang="en-US" dirty="0">
                <a:latin typeface="Arial"/>
                <a:cs typeface="Arial"/>
              </a:rPr>
            </a:br>
            <a:r>
              <a:rPr lang="en-US" dirty="0">
                <a:latin typeface="Arial"/>
                <a:cs typeface="Arial"/>
              </a:rPr>
              <a:t>in a partnership between Hestia </a:t>
            </a:r>
            <a:br>
              <a:rPr lang="en-US" dirty="0">
                <a:latin typeface="Arial"/>
                <a:cs typeface="Arial"/>
              </a:rPr>
            </a:br>
            <a:r>
              <a:rPr lang="en-US" dirty="0">
                <a:latin typeface="Arial"/>
                <a:cs typeface="Arial"/>
              </a:rPr>
              <a:t>and the Vodafone Foundation.</a:t>
            </a:r>
          </a:p>
          <a:p>
            <a:r>
              <a:rPr lang="en-US" dirty="0">
                <a:latin typeface="Arial"/>
                <a:cs typeface="Arial"/>
              </a:rPr>
              <a:t>It provides support and information </a:t>
            </a:r>
            <a:br>
              <a:rPr lang="en-US" dirty="0">
                <a:latin typeface="Arial"/>
                <a:cs typeface="Arial"/>
              </a:rPr>
            </a:br>
            <a:r>
              <a:rPr lang="en-US" dirty="0">
                <a:latin typeface="Arial"/>
                <a:cs typeface="Arial"/>
              </a:rPr>
              <a:t>to anyone who may be experiencing domestic abuse, or is concerned about someone they know.</a:t>
            </a:r>
          </a:p>
          <a:p>
            <a:r>
              <a:rPr lang="en-GB" spc="-27" dirty="0" err="1">
                <a:solidFill>
                  <a:srgbClr val="EC464C"/>
                </a:solidFill>
                <a:latin typeface="Arial"/>
                <a:ea typeface="Open Sans"/>
                <a:cs typeface="Arial"/>
                <a:sym typeface="Open Sans"/>
              </a:rPr>
              <a:t>hestia.org</a:t>
            </a:r>
            <a:r>
              <a:rPr lang="en-GB" spc="-27" dirty="0">
                <a:solidFill>
                  <a:srgbClr val="EC464C"/>
                </a:solidFill>
                <a:latin typeface="Arial"/>
                <a:ea typeface="Open Sans"/>
                <a:cs typeface="Arial"/>
                <a:sym typeface="Open Sans"/>
              </a:rPr>
              <a:t>/</a:t>
            </a:r>
            <a:r>
              <a:rPr lang="en-GB" spc="-27" dirty="0" err="1">
                <a:solidFill>
                  <a:srgbClr val="EC464C"/>
                </a:solidFill>
                <a:latin typeface="Arial"/>
                <a:ea typeface="Open Sans"/>
                <a:cs typeface="Arial"/>
                <a:sym typeface="Open Sans"/>
              </a:rPr>
              <a:t>brightsky</a:t>
            </a:r>
            <a:endParaRPr lang="en-GB" spc="-27" dirty="0">
              <a:solidFill>
                <a:srgbClr val="EC464C"/>
              </a:solidFill>
              <a:latin typeface="Arial"/>
              <a:ea typeface="Open Sans"/>
              <a:cs typeface="Arial"/>
              <a:sym typeface="Open Sans"/>
            </a:endParaRPr>
          </a:p>
          <a:p>
            <a:endParaRPr lang="en-US" dirty="0">
              <a:latin typeface="Arial"/>
              <a:cs typeface="Arial"/>
            </a:endParaRPr>
          </a:p>
        </p:txBody>
      </p:sp>
      <p:sp>
        <p:nvSpPr>
          <p:cNvPr id="21" name="Text Placeholder 9"/>
          <p:cNvSpPr>
            <a:spLocks noGrp="1"/>
          </p:cNvSpPr>
          <p:nvPr>
            <p:ph type="body" sz="quarter" idx="4294967295"/>
          </p:nvPr>
        </p:nvSpPr>
        <p:spPr>
          <a:xfrm>
            <a:off x="6301364" y="2512406"/>
            <a:ext cx="2700000"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dirty="0">
                <a:latin typeface="Arial"/>
                <a:cs typeface="Arial"/>
              </a:rPr>
              <a:t>Preventing and tackling domestic abuse is an integral part of providing a safe and effective work environment, helping employers to deliver their duty of care.</a:t>
            </a:r>
          </a:p>
          <a:p>
            <a:r>
              <a:rPr lang="en-US" dirty="0">
                <a:latin typeface="Arial"/>
                <a:cs typeface="Arial"/>
              </a:rPr>
              <a:t>This toolkit offers employers guidance and support and consolidates the best evidence and employer practice.</a:t>
            </a:r>
          </a:p>
          <a:p>
            <a:r>
              <a:rPr lang="en-US" dirty="0" err="1">
                <a:solidFill>
                  <a:srgbClr val="EC464C"/>
                </a:solidFill>
                <a:latin typeface="Arial"/>
                <a:cs typeface="Arial"/>
              </a:rPr>
              <a:t>eida.org.uk</a:t>
            </a:r>
            <a:r>
              <a:rPr lang="en-US" dirty="0">
                <a:solidFill>
                  <a:srgbClr val="EC464C"/>
                </a:solidFill>
                <a:latin typeface="Arial"/>
                <a:cs typeface="Arial"/>
              </a:rPr>
              <a:t>/toolkit-for-employers</a:t>
            </a:r>
          </a:p>
          <a:p>
            <a:endParaRPr lang="en-US" dirty="0">
              <a:latin typeface="Arial"/>
              <a:cs typeface="Arial"/>
            </a:endParaRPr>
          </a:p>
        </p:txBody>
      </p:sp>
      <p:sp>
        <p:nvSpPr>
          <p:cNvPr id="22" name="Text Placeholder 9"/>
          <p:cNvSpPr>
            <a:spLocks noGrp="1"/>
          </p:cNvSpPr>
          <p:nvPr>
            <p:ph type="body" sz="quarter" idx="4294967295"/>
          </p:nvPr>
        </p:nvSpPr>
        <p:spPr>
          <a:xfrm>
            <a:off x="3340741" y="2549513"/>
            <a:ext cx="2782477"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dirty="0">
                <a:latin typeface="Arial"/>
                <a:cs typeface="Arial"/>
              </a:rPr>
              <a:t>Everyone’s Business puts </a:t>
            </a:r>
            <a:br>
              <a:rPr lang="en-US" dirty="0">
                <a:latin typeface="Arial"/>
                <a:cs typeface="Arial"/>
              </a:rPr>
            </a:br>
            <a:r>
              <a:rPr lang="en-US" dirty="0">
                <a:latin typeface="Arial"/>
                <a:cs typeface="Arial"/>
              </a:rPr>
              <a:t>employers at the heart of </a:t>
            </a:r>
            <a:br>
              <a:rPr lang="en-US" dirty="0">
                <a:latin typeface="Arial"/>
                <a:cs typeface="Arial"/>
              </a:rPr>
            </a:br>
            <a:r>
              <a:rPr lang="en-US" dirty="0">
                <a:latin typeface="Arial"/>
                <a:cs typeface="Arial"/>
              </a:rPr>
              <a:t>tackling domestic abuse.</a:t>
            </a:r>
          </a:p>
          <a:p>
            <a:r>
              <a:rPr lang="en-US" dirty="0">
                <a:latin typeface="Arial"/>
                <a:cs typeface="Arial"/>
              </a:rPr>
              <a:t>It provides the tools needed to </a:t>
            </a:r>
            <a:r>
              <a:rPr lang="en-US" dirty="0" err="1">
                <a:latin typeface="Arial"/>
                <a:cs typeface="Arial"/>
              </a:rPr>
              <a:t>recognise</a:t>
            </a:r>
            <a:r>
              <a:rPr lang="en-US" dirty="0">
                <a:latin typeface="Arial"/>
                <a:cs typeface="Arial"/>
              </a:rPr>
              <a:t> and prevent domestic abuse, be prepared to receive disclosures and actively respond </a:t>
            </a:r>
            <a:br>
              <a:rPr lang="en-US" dirty="0">
                <a:latin typeface="Arial"/>
                <a:cs typeface="Arial"/>
              </a:rPr>
            </a:br>
            <a:r>
              <a:rPr lang="en-US" dirty="0">
                <a:latin typeface="Arial"/>
                <a:cs typeface="Arial"/>
              </a:rPr>
              <a:t>and speedily support employees </a:t>
            </a:r>
            <a:br>
              <a:rPr lang="en-US" dirty="0">
                <a:latin typeface="Arial"/>
                <a:cs typeface="Arial"/>
              </a:rPr>
            </a:br>
            <a:r>
              <a:rPr lang="en-US" dirty="0">
                <a:latin typeface="Arial"/>
                <a:cs typeface="Arial"/>
              </a:rPr>
              <a:t>who are experiencing or </a:t>
            </a:r>
            <a:br>
              <a:rPr lang="en-US" dirty="0">
                <a:latin typeface="Arial"/>
                <a:cs typeface="Arial"/>
              </a:rPr>
            </a:br>
            <a:r>
              <a:rPr lang="en-US" dirty="0">
                <a:latin typeface="Arial"/>
                <a:cs typeface="Arial"/>
              </a:rPr>
              <a:t>perpetrating domestic abuse.</a:t>
            </a:r>
          </a:p>
          <a:p>
            <a:r>
              <a:rPr lang="en-GB" spc="-27" dirty="0" err="1">
                <a:solidFill>
                  <a:srgbClr val="EC464C"/>
                </a:solidFill>
                <a:latin typeface="Arial"/>
                <a:ea typeface="Open Sans"/>
                <a:cs typeface="Arial"/>
                <a:sym typeface="Open Sans"/>
              </a:rPr>
              <a:t>hestia.org</a:t>
            </a:r>
            <a:r>
              <a:rPr lang="en-GB" spc="-27" dirty="0">
                <a:solidFill>
                  <a:srgbClr val="EC464C"/>
                </a:solidFill>
                <a:latin typeface="Arial"/>
                <a:ea typeface="Open Sans"/>
                <a:cs typeface="Arial"/>
                <a:sym typeface="Open Sans"/>
              </a:rPr>
              <a:t>/</a:t>
            </a:r>
            <a:r>
              <a:rPr lang="en-GB" spc="-27" dirty="0" err="1">
                <a:solidFill>
                  <a:srgbClr val="EC464C"/>
                </a:solidFill>
                <a:latin typeface="Arial"/>
                <a:ea typeface="Open Sans"/>
                <a:cs typeface="Arial"/>
                <a:sym typeface="Open Sans"/>
              </a:rPr>
              <a:t>everyonesbusiness</a:t>
            </a:r>
            <a:r>
              <a:rPr lang="en-GB" spc="-27" dirty="0">
                <a:solidFill>
                  <a:srgbClr val="EC464C"/>
                </a:solidFill>
                <a:latin typeface="Arial"/>
                <a:ea typeface="Open Sans"/>
                <a:cs typeface="Arial"/>
                <a:sym typeface="Open Sans"/>
              </a:rPr>
              <a:t> </a:t>
            </a:r>
          </a:p>
          <a:p>
            <a:endParaRPr lang="en-US" dirty="0">
              <a:latin typeface="Arial"/>
              <a:cs typeface="Arial"/>
            </a:endParaRPr>
          </a:p>
        </p:txBody>
      </p:sp>
      <p:sp>
        <p:nvSpPr>
          <p:cNvPr id="13" name="Rectangle 12">
            <a:hlinkClick r:id="rId6"/>
          </p:cNvPr>
          <p:cNvSpPr/>
          <p:nvPr/>
        </p:nvSpPr>
        <p:spPr>
          <a:xfrm>
            <a:off x="279978" y="4126393"/>
            <a:ext cx="2183344" cy="3560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hlinkClick r:id="rId7"/>
          </p:cNvPr>
          <p:cNvSpPr/>
          <p:nvPr/>
        </p:nvSpPr>
        <p:spPr>
          <a:xfrm>
            <a:off x="3347864" y="4482447"/>
            <a:ext cx="2183344" cy="3560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hlinkClick r:id="rId8"/>
          </p:cNvPr>
          <p:cNvSpPr/>
          <p:nvPr/>
        </p:nvSpPr>
        <p:spPr>
          <a:xfrm>
            <a:off x="6301363" y="4304420"/>
            <a:ext cx="2546945" cy="3560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33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78DA59B9-811A-E840-AAC3-CA388A01B3F7}" type="slidenum">
              <a:rPr lang="en-US" smtClean="0"/>
              <a:t>11</a:t>
            </a:fld>
            <a:endParaRPr lang="en-US" dirty="0"/>
          </a:p>
        </p:txBody>
      </p:sp>
      <p:sp>
        <p:nvSpPr>
          <p:cNvPr id="6" name="Text Placeholder 5"/>
          <p:cNvSpPr>
            <a:spLocks noGrp="1"/>
          </p:cNvSpPr>
          <p:nvPr>
            <p:ph type="body" sz="quarter" idx="19"/>
          </p:nvPr>
        </p:nvSpPr>
        <p:spPr/>
        <p:txBody>
          <a:bodyPr/>
          <a:lstStyle/>
          <a:p>
            <a:r>
              <a:rPr lang="en-US" sz="2400" dirty="0"/>
              <a:t>Ways to get involved:</a:t>
            </a:r>
            <a:br>
              <a:rPr lang="en-US" sz="2400" dirty="0"/>
            </a:br>
            <a:r>
              <a:rPr lang="en-US" sz="2400" dirty="0"/>
              <a:t>Membership benefits</a:t>
            </a:r>
          </a:p>
        </p:txBody>
      </p:sp>
      <p:sp>
        <p:nvSpPr>
          <p:cNvPr id="8" name="Rectangle 7"/>
          <p:cNvSpPr/>
          <p:nvPr/>
        </p:nvSpPr>
        <p:spPr>
          <a:xfrm>
            <a:off x="279977" y="1478756"/>
            <a:ext cx="2700000" cy="2952000"/>
          </a:xfrm>
          <a:prstGeom prst="rect">
            <a:avLst/>
          </a:prstGeom>
          <a:solidFill>
            <a:srgbClr val="EC46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6084000" y="1478756"/>
            <a:ext cx="2700000" cy="2952000"/>
          </a:xfrm>
          <a:prstGeom prst="rect">
            <a:avLst/>
          </a:prstGeom>
          <a:solidFill>
            <a:srgbClr val="EC46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3181988" y="1478756"/>
            <a:ext cx="2700000" cy="2952000"/>
          </a:xfrm>
          <a:prstGeom prst="rect">
            <a:avLst/>
          </a:prstGeom>
          <a:solidFill>
            <a:srgbClr val="EC46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p:cNvSpPr/>
          <p:nvPr/>
        </p:nvSpPr>
        <p:spPr>
          <a:xfrm>
            <a:off x="1413832" y="1769152"/>
            <a:ext cx="432299" cy="4322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a:solidFill>
                  <a:srgbClr val="EC464C"/>
                </a:solidFill>
                <a:latin typeface="Arial"/>
                <a:cs typeface="Arial"/>
              </a:rPr>
              <a:t>1</a:t>
            </a:r>
          </a:p>
        </p:txBody>
      </p:sp>
      <p:sp>
        <p:nvSpPr>
          <p:cNvPr id="12" name="Oval 11"/>
          <p:cNvSpPr/>
          <p:nvPr/>
        </p:nvSpPr>
        <p:spPr>
          <a:xfrm>
            <a:off x="4315843" y="1769152"/>
            <a:ext cx="432299" cy="4322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a:solidFill>
                  <a:srgbClr val="EC464C"/>
                </a:solidFill>
                <a:latin typeface="Arial"/>
                <a:cs typeface="Arial"/>
              </a:rPr>
              <a:t>2</a:t>
            </a:r>
          </a:p>
        </p:txBody>
      </p:sp>
      <p:sp>
        <p:nvSpPr>
          <p:cNvPr id="13" name="Oval 12"/>
          <p:cNvSpPr/>
          <p:nvPr/>
        </p:nvSpPr>
        <p:spPr>
          <a:xfrm>
            <a:off x="7217855" y="1769152"/>
            <a:ext cx="432299" cy="4322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a:solidFill>
                  <a:srgbClr val="EC464C"/>
                </a:solidFill>
                <a:latin typeface="Arial"/>
                <a:cs typeface="Arial"/>
              </a:rPr>
              <a:t>3</a:t>
            </a:r>
          </a:p>
        </p:txBody>
      </p:sp>
      <p:sp>
        <p:nvSpPr>
          <p:cNvPr id="15" name="Text Placeholder 4"/>
          <p:cNvSpPr>
            <a:spLocks noGrp="1"/>
          </p:cNvSpPr>
          <p:nvPr>
            <p:ph type="body" sz="quarter" idx="18"/>
          </p:nvPr>
        </p:nvSpPr>
        <p:spPr>
          <a:xfrm>
            <a:off x="406538" y="2383883"/>
            <a:ext cx="2446878" cy="757743"/>
          </a:xfrm>
        </p:spPr>
        <p:txBody>
          <a:bodyPr/>
          <a:lstStyle/>
          <a:p>
            <a:pPr marL="0" indent="0" algn="ctr">
              <a:buNone/>
            </a:pPr>
            <a:r>
              <a:rPr lang="en-US" sz="1250" b="1" dirty="0">
                <a:solidFill>
                  <a:schemeClr val="bg1"/>
                </a:solidFill>
              </a:rPr>
              <a:t>Regular events, </a:t>
            </a:r>
            <a:br>
              <a:rPr lang="en-US" sz="1250" b="1" dirty="0">
                <a:solidFill>
                  <a:schemeClr val="bg1"/>
                </a:solidFill>
              </a:rPr>
            </a:br>
            <a:r>
              <a:rPr lang="en-US" sz="1250" b="1" dirty="0">
                <a:solidFill>
                  <a:schemeClr val="bg1"/>
                </a:solidFill>
              </a:rPr>
              <a:t>including our annual conference and quarterly network meetings, where you will receive updates from influential speakers and have the opportunity to network with other members. </a:t>
            </a:r>
          </a:p>
        </p:txBody>
      </p:sp>
      <p:sp>
        <p:nvSpPr>
          <p:cNvPr id="16" name="Text Placeholder 4"/>
          <p:cNvSpPr txBox="1">
            <a:spLocks/>
          </p:cNvSpPr>
          <p:nvPr/>
        </p:nvSpPr>
        <p:spPr>
          <a:xfrm>
            <a:off x="3308549" y="2383883"/>
            <a:ext cx="2446878" cy="757743"/>
          </a:xfrm>
          <a:prstGeom prst="rect">
            <a:avLst/>
          </a:prstGeom>
        </p:spPr>
        <p:txBody>
          <a:bodyPr vert="horz"/>
          <a:lstStyle>
            <a:lvl1pPr marL="171450" indent="-171450" algn="l" defTabSz="342946" rtl="0" eaLnBrk="1" latinLnBrk="0" hangingPunct="1">
              <a:spcBef>
                <a:spcPts val="600"/>
              </a:spcBef>
              <a:buFont typeface="Arial"/>
              <a:buChar char="•"/>
              <a:defRPr sz="1400" kern="1200" baseline="0">
                <a:solidFill>
                  <a:srgbClr val="072446"/>
                </a:solidFill>
                <a:latin typeface="Grantipo Beta 001 Bold"/>
                <a:ea typeface="+mn-ea"/>
                <a:cs typeface="Grantipo Beta 001 Bold"/>
              </a:defRPr>
            </a:lvl1pPr>
            <a:lvl2pPr marL="685846" indent="-342900" algn="l" defTabSz="342946" rtl="0" eaLnBrk="1" latinLnBrk="0" hangingPunct="1">
              <a:spcBef>
                <a:spcPct val="20000"/>
              </a:spcBef>
              <a:buFont typeface="Arial"/>
              <a:buChar char="•"/>
              <a:defRPr sz="2100" kern="1200">
                <a:solidFill>
                  <a:schemeClr val="tx1"/>
                </a:solidFill>
                <a:latin typeface="Grantipo Beta 001 Bold"/>
                <a:ea typeface="+mn-ea"/>
                <a:cs typeface="Grantipo Beta 001 Bold"/>
              </a:defRPr>
            </a:lvl2pPr>
            <a:lvl3pPr marL="971641" indent="-285750" algn="l" defTabSz="342946" rtl="0" eaLnBrk="1" latinLnBrk="0" hangingPunct="1">
              <a:spcBef>
                <a:spcPct val="20000"/>
              </a:spcBef>
              <a:buFont typeface="Arial"/>
              <a:buChar char="•"/>
              <a:defRPr sz="1800" kern="1200">
                <a:solidFill>
                  <a:schemeClr val="tx1"/>
                </a:solidFill>
                <a:latin typeface="Grantipo Beta 001 Bold"/>
                <a:ea typeface="+mn-ea"/>
                <a:cs typeface="Grantipo Beta 001 Bold"/>
              </a:defRPr>
            </a:lvl3pPr>
            <a:lvl4pPr marL="1200310"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4pPr>
            <a:lvl5pPr marL="1543256"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250" b="1" dirty="0">
                <a:solidFill>
                  <a:srgbClr val="FFFFFF"/>
                </a:solidFill>
                <a:latin typeface="Arial"/>
                <a:cs typeface="Arial"/>
              </a:rPr>
              <a:t>A wide selection of resources, which includes </a:t>
            </a:r>
            <a:br>
              <a:rPr lang="en-US" sz="1250" b="1" dirty="0">
                <a:solidFill>
                  <a:srgbClr val="FFFFFF"/>
                </a:solidFill>
                <a:latin typeface="Arial"/>
                <a:cs typeface="Arial"/>
              </a:rPr>
            </a:br>
            <a:r>
              <a:rPr lang="en-US" sz="1250" b="1" dirty="0">
                <a:solidFill>
                  <a:srgbClr val="FFFFFF"/>
                </a:solidFill>
                <a:latin typeface="Arial"/>
                <a:cs typeface="Arial"/>
              </a:rPr>
              <a:t>the Toolkit for Employers, </a:t>
            </a:r>
            <a:br>
              <a:rPr lang="en-US" sz="1250" b="1" dirty="0">
                <a:solidFill>
                  <a:srgbClr val="FFFFFF"/>
                </a:solidFill>
                <a:latin typeface="Arial"/>
                <a:cs typeface="Arial"/>
              </a:rPr>
            </a:br>
            <a:r>
              <a:rPr lang="en-US" sz="1250" b="1" dirty="0">
                <a:solidFill>
                  <a:srgbClr val="FFFFFF"/>
                </a:solidFill>
                <a:latin typeface="Arial"/>
                <a:cs typeface="Arial"/>
              </a:rPr>
              <a:t>Everyone’s Business initiative, and shared</a:t>
            </a:r>
            <a:br>
              <a:rPr lang="en-US" sz="1250" b="1" dirty="0">
                <a:solidFill>
                  <a:srgbClr val="FFFFFF"/>
                </a:solidFill>
                <a:latin typeface="Arial"/>
                <a:cs typeface="Arial"/>
              </a:rPr>
            </a:br>
            <a:r>
              <a:rPr lang="en-US" sz="1250" b="1" dirty="0">
                <a:solidFill>
                  <a:srgbClr val="FFFFFF"/>
                </a:solidFill>
                <a:latin typeface="Arial"/>
                <a:cs typeface="Arial"/>
              </a:rPr>
              <a:t> lessons on practice </a:t>
            </a:r>
            <a:br>
              <a:rPr lang="en-US" sz="1250" b="1" dirty="0">
                <a:solidFill>
                  <a:srgbClr val="FFFFFF"/>
                </a:solidFill>
                <a:latin typeface="Arial"/>
                <a:cs typeface="Arial"/>
              </a:rPr>
            </a:br>
            <a:r>
              <a:rPr lang="en-US" sz="1250" b="1" dirty="0">
                <a:solidFill>
                  <a:srgbClr val="FFFFFF"/>
                </a:solidFill>
                <a:latin typeface="Arial"/>
                <a:cs typeface="Arial"/>
              </a:rPr>
              <a:t>from other members. </a:t>
            </a:r>
          </a:p>
        </p:txBody>
      </p:sp>
      <p:sp>
        <p:nvSpPr>
          <p:cNvPr id="17" name="Text Placeholder 4"/>
          <p:cNvSpPr txBox="1">
            <a:spLocks/>
          </p:cNvSpPr>
          <p:nvPr/>
        </p:nvSpPr>
        <p:spPr>
          <a:xfrm>
            <a:off x="6210561" y="2383883"/>
            <a:ext cx="2446878" cy="757743"/>
          </a:xfrm>
          <a:prstGeom prst="rect">
            <a:avLst/>
          </a:prstGeom>
        </p:spPr>
        <p:txBody>
          <a:bodyPr vert="horz"/>
          <a:lstStyle>
            <a:lvl1pPr marL="171450" indent="-171450" algn="l" defTabSz="342946" rtl="0" eaLnBrk="1" latinLnBrk="0" hangingPunct="1">
              <a:spcBef>
                <a:spcPts val="600"/>
              </a:spcBef>
              <a:buFont typeface="Arial"/>
              <a:buChar char="•"/>
              <a:defRPr sz="1400" kern="1200" baseline="0">
                <a:solidFill>
                  <a:srgbClr val="072446"/>
                </a:solidFill>
                <a:latin typeface="Grantipo Beta 001 Bold"/>
                <a:ea typeface="+mn-ea"/>
                <a:cs typeface="Grantipo Beta 001 Bold"/>
              </a:defRPr>
            </a:lvl1pPr>
            <a:lvl2pPr marL="685846" indent="-342900" algn="l" defTabSz="342946" rtl="0" eaLnBrk="1" latinLnBrk="0" hangingPunct="1">
              <a:spcBef>
                <a:spcPct val="20000"/>
              </a:spcBef>
              <a:buFont typeface="Arial"/>
              <a:buChar char="•"/>
              <a:defRPr sz="2100" kern="1200">
                <a:solidFill>
                  <a:schemeClr val="tx1"/>
                </a:solidFill>
                <a:latin typeface="Grantipo Beta 001 Bold"/>
                <a:ea typeface="+mn-ea"/>
                <a:cs typeface="Grantipo Beta 001 Bold"/>
              </a:defRPr>
            </a:lvl2pPr>
            <a:lvl3pPr marL="971641" indent="-285750" algn="l" defTabSz="342946" rtl="0" eaLnBrk="1" latinLnBrk="0" hangingPunct="1">
              <a:spcBef>
                <a:spcPct val="20000"/>
              </a:spcBef>
              <a:buFont typeface="Arial"/>
              <a:buChar char="•"/>
              <a:defRPr sz="1800" kern="1200">
                <a:solidFill>
                  <a:schemeClr val="tx1"/>
                </a:solidFill>
                <a:latin typeface="Grantipo Beta 001 Bold"/>
                <a:ea typeface="+mn-ea"/>
                <a:cs typeface="Grantipo Beta 001 Bold"/>
              </a:defRPr>
            </a:lvl3pPr>
            <a:lvl4pPr marL="1200310"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4pPr>
            <a:lvl5pPr marL="1543256"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250" b="1" dirty="0">
                <a:solidFill>
                  <a:srgbClr val="FFFFFF"/>
                </a:solidFill>
                <a:latin typeface="Arial"/>
                <a:cs typeface="Arial"/>
              </a:rPr>
              <a:t>Conversations on </a:t>
            </a:r>
            <a:br>
              <a:rPr lang="en-US" sz="1250" b="1" dirty="0">
                <a:solidFill>
                  <a:srgbClr val="FFFFFF"/>
                </a:solidFill>
                <a:latin typeface="Arial"/>
                <a:cs typeface="Arial"/>
              </a:rPr>
            </a:br>
            <a:r>
              <a:rPr lang="en-US" sz="1250" b="1" dirty="0">
                <a:solidFill>
                  <a:srgbClr val="FFFFFF"/>
                </a:solidFill>
                <a:latin typeface="Arial"/>
                <a:cs typeface="Arial"/>
              </a:rPr>
              <a:t>the national domestic </a:t>
            </a:r>
            <a:br>
              <a:rPr lang="en-US" sz="1250" b="1" dirty="0">
                <a:solidFill>
                  <a:srgbClr val="FFFFFF"/>
                </a:solidFill>
                <a:latin typeface="Arial"/>
                <a:cs typeface="Arial"/>
              </a:rPr>
            </a:br>
            <a:r>
              <a:rPr lang="en-US" sz="1250" b="1" dirty="0">
                <a:solidFill>
                  <a:srgbClr val="FFFFFF"/>
                </a:solidFill>
                <a:latin typeface="Arial"/>
                <a:cs typeface="Arial"/>
              </a:rPr>
              <a:t>abuse agenda through</a:t>
            </a:r>
            <a:br>
              <a:rPr lang="en-US" sz="1250" b="1" dirty="0">
                <a:solidFill>
                  <a:srgbClr val="FFFFFF"/>
                </a:solidFill>
                <a:latin typeface="Arial"/>
                <a:cs typeface="Arial"/>
              </a:rPr>
            </a:br>
            <a:r>
              <a:rPr lang="en-US" sz="1250" b="1" dirty="0">
                <a:solidFill>
                  <a:srgbClr val="FFFFFF"/>
                </a:solidFill>
                <a:latin typeface="Arial"/>
                <a:cs typeface="Arial"/>
              </a:rPr>
              <a:t> our policy work on the Domestic Abuse Bill.</a:t>
            </a:r>
          </a:p>
        </p:txBody>
      </p:sp>
    </p:spTree>
    <p:extLst>
      <p:ext uri="{BB962C8B-B14F-4D97-AF65-F5344CB8AC3E}">
        <p14:creationId xmlns:p14="http://schemas.microsoft.com/office/powerpoint/2010/main" val="194595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27922217-3100-3A4A-821F-F2051CDAE9A9}" type="slidenum">
              <a:rPr lang="en-US" smtClean="0"/>
              <a:t>12</a:t>
            </a:fld>
            <a:endParaRPr lang="en-US" dirty="0"/>
          </a:p>
        </p:txBody>
      </p:sp>
      <p:sp>
        <p:nvSpPr>
          <p:cNvPr id="7" name="Text Placeholder 6"/>
          <p:cNvSpPr>
            <a:spLocks noGrp="1"/>
          </p:cNvSpPr>
          <p:nvPr>
            <p:ph type="body" sz="quarter" idx="19"/>
          </p:nvPr>
        </p:nvSpPr>
        <p:spPr/>
        <p:txBody>
          <a:bodyPr/>
          <a:lstStyle/>
          <a:p>
            <a:r>
              <a:rPr lang="en-US" sz="2400" dirty="0"/>
              <a:t>Ways to get involved:</a:t>
            </a:r>
            <a:br>
              <a:rPr lang="en-US" sz="2400" dirty="0"/>
            </a:br>
            <a:r>
              <a:rPr lang="en-US" sz="2400" dirty="0"/>
              <a:t>Membership activities</a:t>
            </a:r>
          </a:p>
        </p:txBody>
      </p:sp>
      <p:sp>
        <p:nvSpPr>
          <p:cNvPr id="9" name="Rectangle 8"/>
          <p:cNvSpPr/>
          <p:nvPr/>
        </p:nvSpPr>
        <p:spPr>
          <a:xfrm>
            <a:off x="406538" y="1478757"/>
            <a:ext cx="2700000" cy="3134321"/>
          </a:xfrm>
          <a:prstGeom prst="rect">
            <a:avLst/>
          </a:prstGeom>
          <a:solidFill>
            <a:srgbClr val="0724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210561" y="1478757"/>
            <a:ext cx="2700000" cy="3134321"/>
          </a:xfrm>
          <a:prstGeom prst="rect">
            <a:avLst/>
          </a:prstGeom>
          <a:solidFill>
            <a:srgbClr val="0724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308549" y="1478757"/>
            <a:ext cx="2700000" cy="3134321"/>
          </a:xfrm>
          <a:prstGeom prst="rect">
            <a:avLst/>
          </a:prstGeom>
          <a:solidFill>
            <a:srgbClr val="0724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 Placeholder 4"/>
          <p:cNvSpPr>
            <a:spLocks noGrp="1"/>
          </p:cNvSpPr>
          <p:nvPr>
            <p:ph type="body" sz="quarter" idx="18"/>
          </p:nvPr>
        </p:nvSpPr>
        <p:spPr>
          <a:xfrm>
            <a:off x="533099" y="1703138"/>
            <a:ext cx="2446878" cy="757743"/>
          </a:xfrm>
        </p:spPr>
        <p:txBody>
          <a:bodyPr/>
          <a:lstStyle/>
          <a:p>
            <a:pPr marL="0" indent="0" algn="ctr">
              <a:buNone/>
            </a:pPr>
            <a:r>
              <a:rPr lang="en-US" sz="1500" b="1" dirty="0">
                <a:solidFill>
                  <a:schemeClr val="bg1"/>
                </a:solidFill>
              </a:rPr>
              <a:t>Grow the </a:t>
            </a:r>
            <a:br>
              <a:rPr lang="en-US" sz="1500" b="1" dirty="0">
                <a:solidFill>
                  <a:schemeClr val="bg1"/>
                </a:solidFill>
              </a:rPr>
            </a:br>
            <a:r>
              <a:rPr lang="en-US" sz="1500" b="1" dirty="0">
                <a:solidFill>
                  <a:schemeClr val="bg1"/>
                </a:solidFill>
              </a:rPr>
              <a:t>network</a:t>
            </a:r>
          </a:p>
        </p:txBody>
      </p:sp>
      <p:sp>
        <p:nvSpPr>
          <p:cNvPr id="16" name="Text Placeholder 4"/>
          <p:cNvSpPr txBox="1">
            <a:spLocks/>
          </p:cNvSpPr>
          <p:nvPr/>
        </p:nvSpPr>
        <p:spPr>
          <a:xfrm>
            <a:off x="3435110" y="2834185"/>
            <a:ext cx="2446878" cy="388842"/>
          </a:xfrm>
          <a:prstGeom prst="rect">
            <a:avLst/>
          </a:prstGeom>
        </p:spPr>
        <p:txBody>
          <a:bodyPr vert="horz"/>
          <a:lstStyle>
            <a:lvl1pPr marL="171450" indent="-171450" algn="l" defTabSz="342946" rtl="0" eaLnBrk="1" latinLnBrk="0" hangingPunct="1">
              <a:spcBef>
                <a:spcPts val="600"/>
              </a:spcBef>
              <a:buFont typeface="Arial"/>
              <a:buChar char="•"/>
              <a:defRPr sz="1400" kern="1200" baseline="0">
                <a:solidFill>
                  <a:srgbClr val="072446"/>
                </a:solidFill>
                <a:latin typeface="Grantipo Beta 001 Bold"/>
                <a:ea typeface="+mn-ea"/>
                <a:cs typeface="Grantipo Beta 001 Bold"/>
              </a:defRPr>
            </a:lvl1pPr>
            <a:lvl2pPr marL="685846" indent="-342900" algn="l" defTabSz="342946" rtl="0" eaLnBrk="1" latinLnBrk="0" hangingPunct="1">
              <a:spcBef>
                <a:spcPct val="20000"/>
              </a:spcBef>
              <a:buFont typeface="Arial"/>
              <a:buChar char="•"/>
              <a:defRPr sz="2100" kern="1200">
                <a:solidFill>
                  <a:schemeClr val="tx1"/>
                </a:solidFill>
                <a:latin typeface="Grantipo Beta 001 Bold"/>
                <a:ea typeface="+mn-ea"/>
                <a:cs typeface="Grantipo Beta 001 Bold"/>
              </a:defRPr>
            </a:lvl2pPr>
            <a:lvl3pPr marL="971641" indent="-285750" algn="l" defTabSz="342946" rtl="0" eaLnBrk="1" latinLnBrk="0" hangingPunct="1">
              <a:spcBef>
                <a:spcPct val="20000"/>
              </a:spcBef>
              <a:buFont typeface="Arial"/>
              <a:buChar char="•"/>
              <a:defRPr sz="1800" kern="1200">
                <a:solidFill>
                  <a:schemeClr val="tx1"/>
                </a:solidFill>
                <a:latin typeface="Grantipo Beta 001 Bold"/>
                <a:ea typeface="+mn-ea"/>
                <a:cs typeface="Grantipo Beta 001 Bold"/>
              </a:defRPr>
            </a:lvl3pPr>
            <a:lvl4pPr marL="1200310"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4pPr>
            <a:lvl5pPr marL="1543256"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100" b="1" dirty="0">
                <a:solidFill>
                  <a:srgbClr val="FFFFFF"/>
                </a:solidFill>
                <a:latin typeface="Arial"/>
                <a:cs typeface="Arial"/>
              </a:rPr>
              <a:t>Signpost employees to the </a:t>
            </a:r>
            <a:br>
              <a:rPr lang="en-US" sz="1100" b="1" dirty="0">
                <a:solidFill>
                  <a:srgbClr val="FFFFFF"/>
                </a:solidFill>
                <a:latin typeface="Arial"/>
                <a:cs typeface="Arial"/>
              </a:rPr>
            </a:br>
            <a:r>
              <a:rPr lang="en-US" sz="1100" b="1" dirty="0">
                <a:solidFill>
                  <a:srgbClr val="FFFFFF"/>
                </a:solidFill>
                <a:latin typeface="Arial"/>
                <a:cs typeface="Arial"/>
              </a:rPr>
              <a:t>Bright Sky mobile app. </a:t>
            </a:r>
          </a:p>
          <a:p>
            <a:pPr marL="0" indent="0" algn="ctr">
              <a:buNone/>
            </a:pPr>
            <a:r>
              <a:rPr lang="en-US" sz="1100" b="1" dirty="0">
                <a:solidFill>
                  <a:srgbClr val="FFFFFF"/>
                </a:solidFill>
                <a:latin typeface="Arial"/>
                <a:cs typeface="Arial"/>
              </a:rPr>
              <a:t>Put information on their website and intranet about domestic abuse. </a:t>
            </a:r>
          </a:p>
          <a:p>
            <a:pPr marL="0" indent="0" algn="ctr">
              <a:buNone/>
            </a:pPr>
            <a:r>
              <a:rPr lang="en-US" sz="1100" b="1" dirty="0">
                <a:solidFill>
                  <a:srgbClr val="FFFFFF"/>
                </a:solidFill>
                <a:latin typeface="Arial"/>
                <a:cs typeface="Arial"/>
              </a:rPr>
              <a:t>Include information in graduate and apprenticeship inductions. </a:t>
            </a:r>
          </a:p>
        </p:txBody>
      </p:sp>
      <p:sp>
        <p:nvSpPr>
          <p:cNvPr id="17" name="Text Placeholder 4"/>
          <p:cNvSpPr txBox="1">
            <a:spLocks/>
          </p:cNvSpPr>
          <p:nvPr/>
        </p:nvSpPr>
        <p:spPr>
          <a:xfrm>
            <a:off x="6210561" y="2546154"/>
            <a:ext cx="2700000" cy="388842"/>
          </a:xfrm>
          <a:prstGeom prst="rect">
            <a:avLst/>
          </a:prstGeom>
        </p:spPr>
        <p:txBody>
          <a:bodyPr vert="horz"/>
          <a:lstStyle>
            <a:lvl1pPr marL="171450" indent="-171450" algn="l" defTabSz="342946" rtl="0" eaLnBrk="1" latinLnBrk="0" hangingPunct="1">
              <a:spcBef>
                <a:spcPts val="600"/>
              </a:spcBef>
              <a:buFont typeface="Arial"/>
              <a:buChar char="•"/>
              <a:defRPr sz="1400" kern="1200" baseline="0">
                <a:solidFill>
                  <a:srgbClr val="072446"/>
                </a:solidFill>
                <a:latin typeface="Grantipo Beta 001 Bold"/>
                <a:ea typeface="+mn-ea"/>
                <a:cs typeface="Grantipo Beta 001 Bold"/>
              </a:defRPr>
            </a:lvl1pPr>
            <a:lvl2pPr marL="685846" indent="-342900" algn="l" defTabSz="342946" rtl="0" eaLnBrk="1" latinLnBrk="0" hangingPunct="1">
              <a:spcBef>
                <a:spcPct val="20000"/>
              </a:spcBef>
              <a:buFont typeface="Arial"/>
              <a:buChar char="•"/>
              <a:defRPr sz="2100" kern="1200">
                <a:solidFill>
                  <a:schemeClr val="tx1"/>
                </a:solidFill>
                <a:latin typeface="Grantipo Beta 001 Bold"/>
                <a:ea typeface="+mn-ea"/>
                <a:cs typeface="Grantipo Beta 001 Bold"/>
              </a:defRPr>
            </a:lvl2pPr>
            <a:lvl3pPr marL="971641" indent="-285750" algn="l" defTabSz="342946" rtl="0" eaLnBrk="1" latinLnBrk="0" hangingPunct="1">
              <a:spcBef>
                <a:spcPct val="20000"/>
              </a:spcBef>
              <a:buFont typeface="Arial"/>
              <a:buChar char="•"/>
              <a:defRPr sz="1800" kern="1200">
                <a:solidFill>
                  <a:schemeClr val="tx1"/>
                </a:solidFill>
                <a:latin typeface="Grantipo Beta 001 Bold"/>
                <a:ea typeface="+mn-ea"/>
                <a:cs typeface="Grantipo Beta 001 Bold"/>
              </a:defRPr>
            </a:lvl3pPr>
            <a:lvl4pPr marL="1200310"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4pPr>
            <a:lvl5pPr marL="1543256"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100" b="1" dirty="0">
                <a:solidFill>
                  <a:srgbClr val="FFFFFF"/>
                </a:solidFill>
                <a:latin typeface="Arial"/>
                <a:cs typeface="Arial"/>
              </a:rPr>
              <a:t>Develop a policy on </a:t>
            </a:r>
            <a:br>
              <a:rPr lang="en-US" sz="1100" b="1" dirty="0">
                <a:solidFill>
                  <a:srgbClr val="FFFFFF"/>
                </a:solidFill>
                <a:latin typeface="Arial"/>
                <a:cs typeface="Arial"/>
              </a:rPr>
            </a:br>
            <a:r>
              <a:rPr lang="en-US" sz="1100" b="1" dirty="0">
                <a:solidFill>
                  <a:srgbClr val="FFFFFF"/>
                </a:solidFill>
                <a:latin typeface="Arial"/>
                <a:cs typeface="Arial"/>
              </a:rPr>
              <a:t>domestic abuse for staff. </a:t>
            </a:r>
          </a:p>
          <a:p>
            <a:pPr marL="0" indent="0" algn="ctr">
              <a:buNone/>
            </a:pPr>
            <a:r>
              <a:rPr lang="en-US" sz="1100" b="1" dirty="0">
                <a:solidFill>
                  <a:srgbClr val="FFFFFF"/>
                </a:solidFill>
                <a:latin typeface="Arial"/>
                <a:cs typeface="Arial"/>
              </a:rPr>
              <a:t>Train managers, staff and ambassadors </a:t>
            </a:r>
            <a:br>
              <a:rPr lang="en-US" sz="1100" b="1" dirty="0">
                <a:solidFill>
                  <a:srgbClr val="FFFFFF"/>
                </a:solidFill>
                <a:latin typeface="Arial"/>
                <a:cs typeface="Arial"/>
              </a:rPr>
            </a:br>
            <a:r>
              <a:rPr lang="en-US" sz="1100" b="1" dirty="0">
                <a:solidFill>
                  <a:srgbClr val="FFFFFF"/>
                </a:solidFill>
                <a:latin typeface="Arial"/>
                <a:cs typeface="Arial"/>
              </a:rPr>
              <a:t>on domestic abuse. </a:t>
            </a:r>
          </a:p>
          <a:p>
            <a:pPr marL="0" indent="0" algn="ctr">
              <a:buNone/>
            </a:pPr>
            <a:r>
              <a:rPr lang="en-US" sz="1100" b="1" dirty="0">
                <a:solidFill>
                  <a:srgbClr val="FFFFFF"/>
                </a:solidFill>
                <a:latin typeface="Arial"/>
                <a:cs typeface="Arial"/>
              </a:rPr>
              <a:t>Encourage members of staff experiencing abuse to seek help </a:t>
            </a:r>
            <a:br>
              <a:rPr lang="en-US" sz="1100" b="1" dirty="0">
                <a:solidFill>
                  <a:srgbClr val="FFFFFF"/>
                </a:solidFill>
                <a:latin typeface="Arial"/>
                <a:cs typeface="Arial"/>
              </a:rPr>
            </a:br>
            <a:r>
              <a:rPr lang="en-US" sz="1100" b="1" dirty="0">
                <a:solidFill>
                  <a:srgbClr val="FFFFFF"/>
                </a:solidFill>
                <a:latin typeface="Arial"/>
                <a:cs typeface="Arial"/>
              </a:rPr>
              <a:t>and provide them with support, including time off.</a:t>
            </a:r>
          </a:p>
        </p:txBody>
      </p:sp>
      <p:sp>
        <p:nvSpPr>
          <p:cNvPr id="18" name="Text Placeholder 4"/>
          <p:cNvSpPr>
            <a:spLocks noGrp="1"/>
          </p:cNvSpPr>
          <p:nvPr>
            <p:ph type="body" sz="quarter" idx="18"/>
          </p:nvPr>
        </p:nvSpPr>
        <p:spPr>
          <a:xfrm>
            <a:off x="3435110" y="1703138"/>
            <a:ext cx="2446878" cy="757743"/>
          </a:xfrm>
        </p:spPr>
        <p:txBody>
          <a:bodyPr/>
          <a:lstStyle/>
          <a:p>
            <a:pPr marL="0" indent="0" algn="ctr">
              <a:buNone/>
            </a:pPr>
            <a:r>
              <a:rPr lang="en-US" sz="1500" b="1" dirty="0">
                <a:solidFill>
                  <a:srgbClr val="FFFFFF"/>
                </a:solidFill>
              </a:rPr>
              <a:t>Hold, share or develop information about where members can get help</a:t>
            </a:r>
          </a:p>
        </p:txBody>
      </p:sp>
      <p:sp>
        <p:nvSpPr>
          <p:cNvPr id="20" name="Text Placeholder 4"/>
          <p:cNvSpPr txBox="1">
            <a:spLocks/>
          </p:cNvSpPr>
          <p:nvPr/>
        </p:nvSpPr>
        <p:spPr>
          <a:xfrm>
            <a:off x="533099" y="2526712"/>
            <a:ext cx="2446878" cy="427726"/>
          </a:xfrm>
          <a:prstGeom prst="rect">
            <a:avLst/>
          </a:prstGeom>
        </p:spPr>
        <p:txBody>
          <a:bodyPr vert="horz"/>
          <a:lstStyle>
            <a:lvl1pPr marL="171450" indent="-171450" algn="l" defTabSz="342946" rtl="0" eaLnBrk="1" latinLnBrk="0" hangingPunct="1">
              <a:spcBef>
                <a:spcPts val="600"/>
              </a:spcBef>
              <a:buFont typeface="Arial"/>
              <a:buChar char="•"/>
              <a:defRPr sz="1400" kern="1200" baseline="0">
                <a:solidFill>
                  <a:srgbClr val="072446"/>
                </a:solidFill>
                <a:latin typeface="Grantipo Beta 001 Bold"/>
                <a:ea typeface="+mn-ea"/>
                <a:cs typeface="Grantipo Beta 001 Bold"/>
              </a:defRPr>
            </a:lvl1pPr>
            <a:lvl2pPr marL="685846" indent="-342900" algn="l" defTabSz="342946" rtl="0" eaLnBrk="1" latinLnBrk="0" hangingPunct="1">
              <a:spcBef>
                <a:spcPct val="20000"/>
              </a:spcBef>
              <a:buFont typeface="Arial"/>
              <a:buChar char="•"/>
              <a:defRPr sz="2100" kern="1200">
                <a:solidFill>
                  <a:schemeClr val="tx1"/>
                </a:solidFill>
                <a:latin typeface="Grantipo Beta 001 Bold"/>
                <a:ea typeface="+mn-ea"/>
                <a:cs typeface="Grantipo Beta 001 Bold"/>
              </a:defRPr>
            </a:lvl2pPr>
            <a:lvl3pPr marL="971641" indent="-285750" algn="l" defTabSz="342946" rtl="0" eaLnBrk="1" latinLnBrk="0" hangingPunct="1">
              <a:spcBef>
                <a:spcPct val="20000"/>
              </a:spcBef>
              <a:buFont typeface="Arial"/>
              <a:buChar char="•"/>
              <a:defRPr sz="1800" kern="1200">
                <a:solidFill>
                  <a:schemeClr val="tx1"/>
                </a:solidFill>
                <a:latin typeface="Grantipo Beta 001 Bold"/>
                <a:ea typeface="+mn-ea"/>
                <a:cs typeface="Grantipo Beta 001 Bold"/>
              </a:defRPr>
            </a:lvl3pPr>
            <a:lvl4pPr marL="1200310"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4pPr>
            <a:lvl5pPr marL="1543256" indent="-171473" algn="l" defTabSz="342946" rtl="0" eaLnBrk="1" latinLnBrk="0" hangingPunct="1">
              <a:spcBef>
                <a:spcPct val="20000"/>
              </a:spcBef>
              <a:buFont typeface="Arial"/>
              <a:buChar char="»"/>
              <a:defRPr sz="1500" kern="1200">
                <a:solidFill>
                  <a:schemeClr val="tx1"/>
                </a:solidFill>
                <a:latin typeface="Grantipo Beta 001 Bold"/>
                <a:ea typeface="+mn-ea"/>
                <a:cs typeface="Grantipo Beta 001 Bold"/>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100" b="1" dirty="0">
                <a:solidFill>
                  <a:srgbClr val="FFFFFF"/>
                </a:solidFill>
                <a:latin typeface="Arial"/>
                <a:cs typeface="Arial"/>
              </a:rPr>
              <a:t>Encourage other employers, </a:t>
            </a:r>
            <a:br>
              <a:rPr lang="en-US" sz="1100" b="1" dirty="0">
                <a:solidFill>
                  <a:srgbClr val="FFFFFF"/>
                </a:solidFill>
                <a:latin typeface="Arial"/>
                <a:cs typeface="Arial"/>
              </a:rPr>
            </a:br>
            <a:r>
              <a:rPr lang="en-US" sz="1100" b="1" dirty="0">
                <a:solidFill>
                  <a:srgbClr val="FFFFFF"/>
                </a:solidFill>
                <a:latin typeface="Arial"/>
                <a:cs typeface="Arial"/>
              </a:rPr>
              <a:t>large and small, to join us. </a:t>
            </a:r>
          </a:p>
          <a:p>
            <a:pPr marL="0" indent="0" algn="ctr">
              <a:buNone/>
            </a:pPr>
            <a:r>
              <a:rPr lang="en-US" sz="1100" b="1" dirty="0">
                <a:solidFill>
                  <a:srgbClr val="FFFFFF"/>
                </a:solidFill>
                <a:latin typeface="Arial"/>
                <a:cs typeface="Arial"/>
              </a:rPr>
              <a:t>Provide us with introductions</a:t>
            </a:r>
            <a:br>
              <a:rPr lang="en-US" sz="1100" b="1" dirty="0">
                <a:solidFill>
                  <a:srgbClr val="FFFFFF"/>
                </a:solidFill>
                <a:latin typeface="Arial"/>
                <a:cs typeface="Arial"/>
              </a:rPr>
            </a:br>
            <a:r>
              <a:rPr lang="en-US" sz="1100" b="1" dirty="0">
                <a:solidFill>
                  <a:srgbClr val="FFFFFF"/>
                </a:solidFill>
                <a:latin typeface="Arial"/>
                <a:cs typeface="Arial"/>
              </a:rPr>
              <a:t> to other employers.</a:t>
            </a:r>
          </a:p>
          <a:p>
            <a:pPr marL="0" indent="0" algn="ctr">
              <a:buNone/>
            </a:pPr>
            <a:r>
              <a:rPr lang="en-US" sz="1100" b="1" dirty="0">
                <a:solidFill>
                  <a:srgbClr val="FFFFFF"/>
                </a:solidFill>
                <a:latin typeface="Arial"/>
                <a:cs typeface="Arial"/>
              </a:rPr>
              <a:t>Attend our events, including our quarterly network meetings and our annual conference.</a:t>
            </a:r>
          </a:p>
        </p:txBody>
      </p:sp>
      <p:sp>
        <p:nvSpPr>
          <p:cNvPr id="22" name="Text Placeholder 4"/>
          <p:cNvSpPr>
            <a:spLocks noGrp="1"/>
          </p:cNvSpPr>
          <p:nvPr>
            <p:ph type="body" sz="quarter" idx="18"/>
          </p:nvPr>
        </p:nvSpPr>
        <p:spPr>
          <a:xfrm>
            <a:off x="6337122" y="1703138"/>
            <a:ext cx="2446878" cy="757743"/>
          </a:xfrm>
        </p:spPr>
        <p:txBody>
          <a:bodyPr/>
          <a:lstStyle/>
          <a:p>
            <a:pPr marL="0" indent="0" algn="ctr">
              <a:buNone/>
            </a:pPr>
            <a:r>
              <a:rPr lang="en-US" sz="1500" b="1" dirty="0">
                <a:solidFill>
                  <a:srgbClr val="FFFFFF"/>
                </a:solidFill>
              </a:rPr>
              <a:t>Strengthen </a:t>
            </a:r>
            <a:br>
              <a:rPr lang="en-US" sz="1500" b="1" dirty="0">
                <a:solidFill>
                  <a:srgbClr val="FFFFFF"/>
                </a:solidFill>
              </a:rPr>
            </a:br>
            <a:r>
              <a:rPr lang="en-US" sz="1500" b="1" dirty="0">
                <a:solidFill>
                  <a:srgbClr val="FFFFFF"/>
                </a:solidFill>
              </a:rPr>
              <a:t>internal practice</a:t>
            </a:r>
          </a:p>
        </p:txBody>
      </p:sp>
      <p:cxnSp>
        <p:nvCxnSpPr>
          <p:cNvPr id="13" name="Straight Connector 12"/>
          <p:cNvCxnSpPr/>
          <p:nvPr/>
        </p:nvCxnSpPr>
        <p:spPr>
          <a:xfrm>
            <a:off x="994576" y="2389776"/>
            <a:ext cx="1523924" cy="0"/>
          </a:xfrm>
          <a:prstGeom prst="line">
            <a:avLst/>
          </a:prstGeom>
          <a:ln w="34925" cap="rnd">
            <a:solidFill>
              <a:schemeClr val="bg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798599" y="2389776"/>
            <a:ext cx="1523924" cy="0"/>
          </a:xfrm>
          <a:prstGeom prst="line">
            <a:avLst/>
          </a:prstGeom>
          <a:ln w="34925" cap="rnd">
            <a:solidFill>
              <a:schemeClr val="bg1"/>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938187" y="2657145"/>
            <a:ext cx="1523924" cy="0"/>
          </a:xfrm>
          <a:prstGeom prst="line">
            <a:avLst/>
          </a:prstGeom>
          <a:ln w="34925" cap="rnd">
            <a:solidFill>
              <a:schemeClr val="bg1"/>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553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fld id="{DD70D865-34C5-9941-AAD7-7DB5A8DB467F}" type="slidenum">
              <a:rPr lang="en-US" smtClean="0"/>
              <a:t>13</a:t>
            </a:fld>
            <a:endParaRPr lang="en-US" dirty="0"/>
          </a:p>
        </p:txBody>
      </p:sp>
      <p:sp>
        <p:nvSpPr>
          <p:cNvPr id="6" name="Text Placeholder 5"/>
          <p:cNvSpPr>
            <a:spLocks noGrp="1"/>
          </p:cNvSpPr>
          <p:nvPr>
            <p:ph type="body" sz="quarter" idx="19"/>
          </p:nvPr>
        </p:nvSpPr>
        <p:spPr/>
        <p:txBody>
          <a:bodyPr/>
          <a:lstStyle/>
          <a:p>
            <a:r>
              <a:rPr lang="en-US" sz="2400" dirty="0"/>
              <a:t>Find out more</a:t>
            </a:r>
          </a:p>
        </p:txBody>
      </p:sp>
      <p:pic>
        <p:nvPicPr>
          <p:cNvPr id="4" name="Picture 3" descr="web mock 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1157264"/>
            <a:ext cx="6096000" cy="3852131"/>
          </a:xfrm>
          <a:prstGeom prst="rect">
            <a:avLst/>
          </a:prstGeom>
        </p:spPr>
      </p:pic>
      <p:sp>
        <p:nvSpPr>
          <p:cNvPr id="8" name="Text Placeholder 1"/>
          <p:cNvSpPr>
            <a:spLocks noGrp="1"/>
          </p:cNvSpPr>
          <p:nvPr>
            <p:ph type="body" sz="quarter" idx="18"/>
          </p:nvPr>
        </p:nvSpPr>
        <p:spPr>
          <a:xfrm>
            <a:off x="279977" y="1478756"/>
            <a:ext cx="3249286" cy="2705560"/>
          </a:xfrm>
        </p:spPr>
        <p:txBody>
          <a:bodyPr/>
          <a:lstStyle/>
          <a:p>
            <a:pPr marL="0" indent="0">
              <a:buNone/>
            </a:pPr>
            <a:r>
              <a:rPr lang="en-US" dirty="0"/>
              <a:t>Our website is packed with further information, including material on how to become a new member.</a:t>
            </a:r>
          </a:p>
          <a:p>
            <a:pPr marL="0" indent="0">
              <a:buNone/>
            </a:pPr>
            <a:endParaRPr lang="en-US" dirty="0"/>
          </a:p>
          <a:p>
            <a:pPr marL="0" indent="0">
              <a:buNone/>
            </a:pPr>
            <a:r>
              <a:rPr lang="en-US" dirty="0"/>
              <a:t>You can find out more, or ask us any questions, by visiting:</a:t>
            </a:r>
          </a:p>
          <a:p>
            <a:pPr marL="0" indent="0">
              <a:buNone/>
            </a:pPr>
            <a:endParaRPr lang="en-US" dirty="0"/>
          </a:p>
          <a:p>
            <a:pPr marL="0" indent="0">
              <a:lnSpc>
                <a:spcPct val="90000"/>
              </a:lnSpc>
              <a:buNone/>
            </a:pPr>
            <a:r>
              <a:rPr lang="en-US" sz="3000" b="1" dirty="0"/>
              <a:t>eida.org.uk</a:t>
            </a:r>
            <a:endParaRPr lang="en-US" sz="6000" b="1" dirty="0"/>
          </a:p>
        </p:txBody>
      </p:sp>
      <p:sp>
        <p:nvSpPr>
          <p:cNvPr id="7" name="Rectangle 6">
            <a:hlinkClick r:id="rId3"/>
          </p:cNvPr>
          <p:cNvSpPr/>
          <p:nvPr/>
        </p:nvSpPr>
        <p:spPr>
          <a:xfrm>
            <a:off x="279978" y="3228225"/>
            <a:ext cx="2366930" cy="62902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93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5964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fld id="{CC12F28A-DA05-4B49-B5A3-9458487479DB}" type="slidenum">
              <a:rPr lang="en-US" smtClean="0"/>
              <a:t>2</a:t>
            </a:fld>
            <a:endParaRPr lang="en-US" dirty="0"/>
          </a:p>
        </p:txBody>
      </p:sp>
      <p:sp>
        <p:nvSpPr>
          <p:cNvPr id="39" name="Oval 38"/>
          <p:cNvSpPr>
            <a:spLocks noChangeAspect="1"/>
          </p:cNvSpPr>
          <p:nvPr/>
        </p:nvSpPr>
        <p:spPr>
          <a:xfrm>
            <a:off x="453239"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1</a:t>
            </a:r>
          </a:p>
        </p:txBody>
      </p:sp>
      <p:sp>
        <p:nvSpPr>
          <p:cNvPr id="41" name="Rectangle 40"/>
          <p:cNvSpPr/>
          <p:nvPr/>
        </p:nvSpPr>
        <p:spPr>
          <a:xfrm>
            <a:off x="127452" y="3055056"/>
            <a:ext cx="1299574" cy="461665"/>
          </a:xfrm>
          <a:prstGeom prst="rect">
            <a:avLst/>
          </a:prstGeom>
        </p:spPr>
        <p:txBody>
          <a:bodyPr wrap="square">
            <a:spAutoFit/>
          </a:bodyPr>
          <a:lstStyle/>
          <a:p>
            <a:pPr algn="ctr"/>
            <a:r>
              <a:rPr lang="en-US" sz="1200" b="1" dirty="0">
                <a:latin typeface="Arial"/>
                <a:cs typeface="Arial"/>
              </a:rPr>
              <a:t>About </a:t>
            </a:r>
          </a:p>
          <a:p>
            <a:pPr algn="ctr"/>
            <a:r>
              <a:rPr lang="en-US" sz="1200" b="1" dirty="0">
                <a:latin typeface="Arial"/>
                <a:cs typeface="Arial"/>
              </a:rPr>
              <a:t>us</a:t>
            </a:r>
          </a:p>
        </p:txBody>
      </p:sp>
      <p:cxnSp>
        <p:nvCxnSpPr>
          <p:cNvPr id="61" name="Straight Connector 60"/>
          <p:cNvCxnSpPr/>
          <p:nvPr/>
        </p:nvCxnSpPr>
        <p:spPr>
          <a:xfrm flipV="1">
            <a:off x="777243"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1537456"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2</a:t>
            </a:r>
          </a:p>
        </p:txBody>
      </p:sp>
      <p:sp>
        <p:nvSpPr>
          <p:cNvPr id="37" name="Rectangle 36"/>
          <p:cNvSpPr/>
          <p:nvPr/>
        </p:nvSpPr>
        <p:spPr>
          <a:xfrm>
            <a:off x="1211669" y="3055056"/>
            <a:ext cx="1299574" cy="646331"/>
          </a:xfrm>
          <a:prstGeom prst="rect">
            <a:avLst/>
          </a:prstGeom>
        </p:spPr>
        <p:txBody>
          <a:bodyPr wrap="square">
            <a:spAutoFit/>
          </a:bodyPr>
          <a:lstStyle/>
          <a:p>
            <a:pPr algn="ctr"/>
            <a:r>
              <a:rPr lang="en-US" sz="1200" b="1" dirty="0">
                <a:latin typeface="Arial"/>
                <a:cs typeface="Arial"/>
              </a:rPr>
              <a:t>What is domestic</a:t>
            </a:r>
            <a:br>
              <a:rPr lang="en-US" sz="1200" b="1" dirty="0">
                <a:latin typeface="Arial"/>
                <a:cs typeface="Arial"/>
              </a:rPr>
            </a:br>
            <a:r>
              <a:rPr lang="en-US" sz="1200" b="1" dirty="0">
                <a:latin typeface="Arial"/>
                <a:cs typeface="Arial"/>
              </a:rPr>
              <a:t>abuse?</a:t>
            </a:r>
          </a:p>
        </p:txBody>
      </p:sp>
      <p:cxnSp>
        <p:nvCxnSpPr>
          <p:cNvPr id="71" name="Straight Connector 70"/>
          <p:cNvCxnSpPr/>
          <p:nvPr/>
        </p:nvCxnSpPr>
        <p:spPr>
          <a:xfrm flipV="1">
            <a:off x="1861459"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2621673"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3</a:t>
            </a:r>
          </a:p>
        </p:txBody>
      </p:sp>
      <p:sp>
        <p:nvSpPr>
          <p:cNvPr id="32" name="Rectangle 31"/>
          <p:cNvSpPr/>
          <p:nvPr/>
        </p:nvSpPr>
        <p:spPr>
          <a:xfrm>
            <a:off x="2295886" y="3055056"/>
            <a:ext cx="1299574" cy="461665"/>
          </a:xfrm>
          <a:prstGeom prst="rect">
            <a:avLst/>
          </a:prstGeom>
        </p:spPr>
        <p:txBody>
          <a:bodyPr wrap="square">
            <a:spAutoFit/>
          </a:bodyPr>
          <a:lstStyle/>
          <a:p>
            <a:pPr algn="ctr"/>
            <a:r>
              <a:rPr lang="en-US" sz="1200" b="1" dirty="0">
                <a:latin typeface="Arial"/>
                <a:cs typeface="Arial"/>
              </a:rPr>
              <a:t>Why we</a:t>
            </a:r>
            <a:br>
              <a:rPr lang="en-US" sz="1200" b="1" dirty="0">
                <a:latin typeface="Arial"/>
                <a:cs typeface="Arial"/>
              </a:rPr>
            </a:br>
            <a:r>
              <a:rPr lang="en-US" sz="1200" b="1" dirty="0">
                <a:latin typeface="Arial"/>
                <a:cs typeface="Arial"/>
              </a:rPr>
              <a:t> exist</a:t>
            </a:r>
          </a:p>
        </p:txBody>
      </p:sp>
      <p:cxnSp>
        <p:nvCxnSpPr>
          <p:cNvPr id="72" name="Straight Connector 71"/>
          <p:cNvCxnSpPr/>
          <p:nvPr/>
        </p:nvCxnSpPr>
        <p:spPr>
          <a:xfrm flipV="1">
            <a:off x="2945677"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3" name="Oval 22"/>
          <p:cNvSpPr>
            <a:spLocks noChangeAspect="1"/>
          </p:cNvSpPr>
          <p:nvPr/>
        </p:nvSpPr>
        <p:spPr>
          <a:xfrm>
            <a:off x="3705890"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4</a:t>
            </a:r>
          </a:p>
        </p:txBody>
      </p:sp>
      <p:sp>
        <p:nvSpPr>
          <p:cNvPr id="25" name="Rectangle 24"/>
          <p:cNvSpPr/>
          <p:nvPr/>
        </p:nvSpPr>
        <p:spPr>
          <a:xfrm>
            <a:off x="3380103" y="3055056"/>
            <a:ext cx="1299574" cy="830997"/>
          </a:xfrm>
          <a:prstGeom prst="rect">
            <a:avLst/>
          </a:prstGeom>
        </p:spPr>
        <p:txBody>
          <a:bodyPr wrap="square">
            <a:spAutoFit/>
          </a:bodyPr>
          <a:lstStyle/>
          <a:p>
            <a:pPr algn="ctr"/>
            <a:r>
              <a:rPr lang="en-US" sz="1200" b="1" dirty="0">
                <a:latin typeface="Arial"/>
                <a:cs typeface="Arial"/>
              </a:rPr>
              <a:t>Why </a:t>
            </a:r>
            <a:br>
              <a:rPr lang="en-US" sz="1200" b="1" dirty="0">
                <a:latin typeface="Arial"/>
                <a:cs typeface="Arial"/>
              </a:rPr>
            </a:br>
            <a:r>
              <a:rPr lang="en-US" sz="1200" b="1" dirty="0">
                <a:latin typeface="Arial"/>
                <a:cs typeface="Arial"/>
              </a:rPr>
              <a:t>we work </a:t>
            </a:r>
            <a:br>
              <a:rPr lang="en-US" sz="1200" b="1" dirty="0">
                <a:latin typeface="Arial"/>
                <a:cs typeface="Arial"/>
              </a:rPr>
            </a:br>
            <a:r>
              <a:rPr lang="en-US" sz="1200" b="1" dirty="0">
                <a:latin typeface="Arial"/>
                <a:cs typeface="Arial"/>
              </a:rPr>
              <a:t>directly with </a:t>
            </a:r>
            <a:br>
              <a:rPr lang="en-US" sz="1200" b="1" dirty="0">
                <a:latin typeface="Arial"/>
                <a:cs typeface="Arial"/>
              </a:rPr>
            </a:br>
            <a:r>
              <a:rPr lang="en-US" sz="1200" b="1" dirty="0">
                <a:latin typeface="Arial"/>
                <a:cs typeface="Arial"/>
              </a:rPr>
              <a:t>employers</a:t>
            </a:r>
          </a:p>
        </p:txBody>
      </p:sp>
      <p:cxnSp>
        <p:nvCxnSpPr>
          <p:cNvPr id="76" name="Straight Connector 75"/>
          <p:cNvCxnSpPr/>
          <p:nvPr/>
        </p:nvCxnSpPr>
        <p:spPr>
          <a:xfrm flipV="1">
            <a:off x="4029894"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58" name="Oval 57"/>
          <p:cNvSpPr>
            <a:spLocks noChangeAspect="1"/>
          </p:cNvSpPr>
          <p:nvPr/>
        </p:nvSpPr>
        <p:spPr>
          <a:xfrm>
            <a:off x="4790107"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5</a:t>
            </a:r>
          </a:p>
        </p:txBody>
      </p:sp>
      <p:sp>
        <p:nvSpPr>
          <p:cNvPr id="59" name="Rectangle 58"/>
          <p:cNvSpPr/>
          <p:nvPr/>
        </p:nvSpPr>
        <p:spPr>
          <a:xfrm>
            <a:off x="4464320" y="3055056"/>
            <a:ext cx="1299574" cy="461665"/>
          </a:xfrm>
          <a:prstGeom prst="rect">
            <a:avLst/>
          </a:prstGeom>
        </p:spPr>
        <p:txBody>
          <a:bodyPr wrap="square">
            <a:spAutoFit/>
          </a:bodyPr>
          <a:lstStyle/>
          <a:p>
            <a:pPr algn="ctr"/>
            <a:r>
              <a:rPr lang="en-US" sz="1200" b="1" dirty="0">
                <a:latin typeface="Arial"/>
                <a:cs typeface="Arial"/>
              </a:rPr>
              <a:t>Why </a:t>
            </a:r>
            <a:br>
              <a:rPr lang="en-US" sz="1200" b="1" dirty="0">
                <a:latin typeface="Arial"/>
                <a:cs typeface="Arial"/>
              </a:rPr>
            </a:br>
            <a:r>
              <a:rPr lang="en-US" sz="1200" b="1" dirty="0">
                <a:latin typeface="Arial"/>
                <a:cs typeface="Arial"/>
              </a:rPr>
              <a:t>join?</a:t>
            </a:r>
          </a:p>
        </p:txBody>
      </p:sp>
      <p:cxnSp>
        <p:nvCxnSpPr>
          <p:cNvPr id="77" name="Straight Connector 76"/>
          <p:cNvCxnSpPr/>
          <p:nvPr/>
        </p:nvCxnSpPr>
        <p:spPr>
          <a:xfrm flipV="1">
            <a:off x="5114111"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55" name="Oval 54"/>
          <p:cNvSpPr>
            <a:spLocks noChangeAspect="1"/>
          </p:cNvSpPr>
          <p:nvPr/>
        </p:nvSpPr>
        <p:spPr>
          <a:xfrm>
            <a:off x="5874324"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6</a:t>
            </a:r>
          </a:p>
        </p:txBody>
      </p:sp>
      <p:sp>
        <p:nvSpPr>
          <p:cNvPr id="56" name="Rectangle 55"/>
          <p:cNvSpPr/>
          <p:nvPr/>
        </p:nvSpPr>
        <p:spPr>
          <a:xfrm>
            <a:off x="5548537" y="3055056"/>
            <a:ext cx="1299574" cy="646331"/>
          </a:xfrm>
          <a:prstGeom prst="rect">
            <a:avLst/>
          </a:prstGeom>
        </p:spPr>
        <p:txBody>
          <a:bodyPr wrap="square">
            <a:spAutoFit/>
          </a:bodyPr>
          <a:lstStyle/>
          <a:p>
            <a:pPr algn="ctr"/>
            <a:r>
              <a:rPr lang="en-US" sz="1200" b="1" dirty="0">
                <a:latin typeface="Arial"/>
                <a:cs typeface="Arial"/>
              </a:rPr>
              <a:t>Our Membership Charter</a:t>
            </a:r>
          </a:p>
        </p:txBody>
      </p:sp>
      <p:cxnSp>
        <p:nvCxnSpPr>
          <p:cNvPr id="78" name="Straight Connector 77"/>
          <p:cNvCxnSpPr/>
          <p:nvPr/>
        </p:nvCxnSpPr>
        <p:spPr>
          <a:xfrm flipV="1">
            <a:off x="6198328"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a:off x="6958541"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7</a:t>
            </a:r>
          </a:p>
        </p:txBody>
      </p:sp>
      <p:sp>
        <p:nvSpPr>
          <p:cNvPr id="53" name="Rectangle 52"/>
          <p:cNvSpPr/>
          <p:nvPr/>
        </p:nvSpPr>
        <p:spPr>
          <a:xfrm>
            <a:off x="6632754" y="3055056"/>
            <a:ext cx="1299574" cy="646331"/>
          </a:xfrm>
          <a:prstGeom prst="rect">
            <a:avLst/>
          </a:prstGeom>
        </p:spPr>
        <p:txBody>
          <a:bodyPr wrap="square">
            <a:spAutoFit/>
          </a:bodyPr>
          <a:lstStyle/>
          <a:p>
            <a:pPr algn="ctr"/>
            <a:r>
              <a:rPr lang="en-US" sz="1200" b="1" dirty="0">
                <a:latin typeface="Arial"/>
                <a:cs typeface="Arial"/>
              </a:rPr>
              <a:t>The </a:t>
            </a:r>
            <a:br>
              <a:rPr lang="en-US" sz="1200" b="1" dirty="0">
                <a:latin typeface="Arial"/>
                <a:cs typeface="Arial"/>
              </a:rPr>
            </a:br>
            <a:r>
              <a:rPr lang="en-US" sz="1200" b="1" dirty="0">
                <a:latin typeface="Arial"/>
                <a:cs typeface="Arial"/>
              </a:rPr>
              <a:t>resources </a:t>
            </a:r>
            <a:br>
              <a:rPr lang="en-US" sz="1200" b="1" dirty="0">
                <a:latin typeface="Arial"/>
                <a:cs typeface="Arial"/>
              </a:rPr>
            </a:br>
            <a:r>
              <a:rPr lang="en-US" sz="1200" b="1" dirty="0">
                <a:latin typeface="Arial"/>
                <a:cs typeface="Arial"/>
              </a:rPr>
              <a:t>we offer</a:t>
            </a:r>
          </a:p>
        </p:txBody>
      </p:sp>
      <p:cxnSp>
        <p:nvCxnSpPr>
          <p:cNvPr id="79" name="Straight Connector 78"/>
          <p:cNvCxnSpPr/>
          <p:nvPr/>
        </p:nvCxnSpPr>
        <p:spPr>
          <a:xfrm flipV="1">
            <a:off x="7282545"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49" name="Oval 48"/>
          <p:cNvSpPr>
            <a:spLocks noChangeAspect="1"/>
          </p:cNvSpPr>
          <p:nvPr/>
        </p:nvSpPr>
        <p:spPr>
          <a:xfrm>
            <a:off x="8042761" y="2029610"/>
            <a:ext cx="648000" cy="648000"/>
          </a:xfrm>
          <a:prstGeom prst="ellipse">
            <a:avLst/>
          </a:prstGeom>
          <a:solidFill>
            <a:srgbClr val="EC464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8</a:t>
            </a:r>
          </a:p>
        </p:txBody>
      </p:sp>
      <p:sp>
        <p:nvSpPr>
          <p:cNvPr id="50" name="Rectangle 49"/>
          <p:cNvSpPr/>
          <p:nvPr/>
        </p:nvSpPr>
        <p:spPr>
          <a:xfrm>
            <a:off x="7716974" y="3055056"/>
            <a:ext cx="1299574" cy="646331"/>
          </a:xfrm>
          <a:prstGeom prst="rect">
            <a:avLst/>
          </a:prstGeom>
        </p:spPr>
        <p:txBody>
          <a:bodyPr wrap="square">
            <a:spAutoFit/>
          </a:bodyPr>
          <a:lstStyle/>
          <a:p>
            <a:pPr algn="ctr"/>
            <a:r>
              <a:rPr lang="en-US" sz="1200" b="1" dirty="0">
                <a:latin typeface="Arial"/>
                <a:cs typeface="Arial"/>
              </a:rPr>
              <a:t>Ways </a:t>
            </a:r>
            <a:br>
              <a:rPr lang="en-US" sz="1200" b="1" dirty="0">
                <a:latin typeface="Arial"/>
                <a:cs typeface="Arial"/>
              </a:rPr>
            </a:br>
            <a:r>
              <a:rPr lang="en-US" sz="1200" b="1" dirty="0">
                <a:latin typeface="Arial"/>
                <a:cs typeface="Arial"/>
              </a:rPr>
              <a:t>to get </a:t>
            </a:r>
            <a:br>
              <a:rPr lang="en-US" sz="1200" b="1" dirty="0">
                <a:latin typeface="Arial"/>
                <a:cs typeface="Arial"/>
              </a:rPr>
            </a:br>
            <a:r>
              <a:rPr lang="en-US" sz="1200" b="1" dirty="0">
                <a:latin typeface="Arial"/>
                <a:cs typeface="Arial"/>
              </a:rPr>
              <a:t>involved </a:t>
            </a:r>
          </a:p>
        </p:txBody>
      </p:sp>
      <p:cxnSp>
        <p:nvCxnSpPr>
          <p:cNvPr id="80" name="Straight Connector 79"/>
          <p:cNvCxnSpPr/>
          <p:nvPr/>
        </p:nvCxnSpPr>
        <p:spPr>
          <a:xfrm flipV="1">
            <a:off x="8366765" y="2746724"/>
            <a:ext cx="1" cy="237210"/>
          </a:xfrm>
          <a:prstGeom prst="line">
            <a:avLst/>
          </a:prstGeom>
          <a:ln w="34925" cap="rnd">
            <a:solidFill>
              <a:srgbClr val="EC464C"/>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2" name="Text Placeholder 91"/>
          <p:cNvSpPr>
            <a:spLocks noGrp="1"/>
          </p:cNvSpPr>
          <p:nvPr>
            <p:ph type="body" sz="quarter" idx="19"/>
          </p:nvPr>
        </p:nvSpPr>
        <p:spPr/>
        <p:txBody>
          <a:bodyPr/>
          <a:lstStyle/>
          <a:p>
            <a:r>
              <a:rPr lang="en-US" sz="2400" dirty="0"/>
              <a:t>Agenda</a:t>
            </a:r>
          </a:p>
        </p:txBody>
      </p:sp>
    </p:spTree>
    <p:extLst>
      <p:ext uri="{BB962C8B-B14F-4D97-AF65-F5344CB8AC3E}">
        <p14:creationId xmlns:p14="http://schemas.microsoft.com/office/powerpoint/2010/main" val="161652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ristopher-campbell-28567-unsplash.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2"/>
          </p:nvPr>
        </p:nvSpPr>
        <p:spPr>
          <a:xfrm>
            <a:off x="246861" y="1030873"/>
            <a:ext cx="4035211" cy="3081758"/>
          </a:xfrm>
        </p:spPr>
        <p:txBody>
          <a:bodyPr/>
          <a:lstStyle/>
          <a:p>
            <a:r>
              <a:rPr lang="en-US" dirty="0"/>
              <a:t>Domestic </a:t>
            </a:r>
            <a:br>
              <a:rPr lang="en-US" dirty="0"/>
            </a:br>
            <a:r>
              <a:rPr lang="en-US" dirty="0"/>
              <a:t>abuse. </a:t>
            </a:r>
            <a:br>
              <a:rPr lang="en-US" dirty="0"/>
            </a:br>
            <a:r>
              <a:rPr lang="en-US" dirty="0"/>
              <a:t>It’s all our business.</a:t>
            </a:r>
          </a:p>
        </p:txBody>
      </p:sp>
      <p:sp>
        <p:nvSpPr>
          <p:cNvPr id="4" name="Text Placeholder 3"/>
          <p:cNvSpPr>
            <a:spLocks noGrp="1"/>
          </p:cNvSpPr>
          <p:nvPr>
            <p:ph type="body" sz="quarter" idx="15"/>
          </p:nvPr>
        </p:nvSpPr>
        <p:spPr/>
        <p:txBody>
          <a:bodyPr/>
          <a:lstStyle/>
          <a:p>
            <a:fld id="{A76B877E-F89A-A544-8B3C-6E2CFC98DA1F}" type="slidenum">
              <a:rPr lang="en-US" smtClean="0">
                <a:latin typeface="Arial"/>
                <a:cs typeface="Arial"/>
              </a:rPr>
              <a:t>3</a:t>
            </a:fld>
            <a:endParaRPr lang="en-US" dirty="0">
              <a:latin typeface="Arial"/>
              <a:cs typeface="Arial"/>
            </a:endParaRPr>
          </a:p>
        </p:txBody>
      </p:sp>
    </p:spTree>
    <p:extLst>
      <p:ext uri="{BB962C8B-B14F-4D97-AF65-F5344CB8AC3E}">
        <p14:creationId xmlns:p14="http://schemas.microsoft.com/office/powerpoint/2010/main" val="293083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2FDC1CE0-4803-7143-B081-6C7CFF7CDBB5}" type="slidenum">
              <a:rPr lang="en-US" smtClean="0"/>
              <a:t>4</a:t>
            </a:fld>
            <a:endParaRPr lang="en-US" dirty="0"/>
          </a:p>
        </p:txBody>
      </p:sp>
      <p:sp>
        <p:nvSpPr>
          <p:cNvPr id="6" name="Text Placeholder 5"/>
          <p:cNvSpPr>
            <a:spLocks noGrp="1"/>
          </p:cNvSpPr>
          <p:nvPr>
            <p:ph type="body" sz="quarter" idx="19"/>
          </p:nvPr>
        </p:nvSpPr>
        <p:spPr/>
        <p:txBody>
          <a:bodyPr/>
          <a:lstStyle/>
          <a:p>
            <a:r>
              <a:rPr lang="en-US" sz="2400" dirty="0"/>
              <a:t>About us</a:t>
            </a:r>
          </a:p>
        </p:txBody>
      </p:sp>
      <p:sp>
        <p:nvSpPr>
          <p:cNvPr id="4" name="TextBox 3"/>
          <p:cNvSpPr txBox="1"/>
          <p:nvPr/>
        </p:nvSpPr>
        <p:spPr>
          <a:xfrm>
            <a:off x="416139" y="3240341"/>
            <a:ext cx="2016000" cy="938719"/>
          </a:xfrm>
          <a:prstGeom prst="rect">
            <a:avLst/>
          </a:prstGeom>
          <a:noFill/>
        </p:spPr>
        <p:txBody>
          <a:bodyPr wrap="square" rtlCol="0">
            <a:spAutoFit/>
          </a:bodyPr>
          <a:lstStyle/>
          <a:p>
            <a:pPr algn="ctr"/>
            <a:r>
              <a:rPr lang="en-US" sz="1100" dirty="0">
                <a:solidFill>
                  <a:srgbClr val="072446"/>
                </a:solidFill>
                <a:latin typeface="Arial"/>
                <a:cs typeface="Arial"/>
              </a:rPr>
              <a:t>We are a growing network of employers that come from a wide variety of sectors, working collectively to take action on domestic abuse.</a:t>
            </a:r>
          </a:p>
        </p:txBody>
      </p:sp>
      <p:grpSp>
        <p:nvGrpSpPr>
          <p:cNvPr id="44" name="Group 43"/>
          <p:cNvGrpSpPr/>
          <p:nvPr/>
        </p:nvGrpSpPr>
        <p:grpSpPr>
          <a:xfrm>
            <a:off x="377516" y="1492537"/>
            <a:ext cx="2101850" cy="1712912"/>
            <a:chOff x="377516" y="1666321"/>
            <a:chExt cx="2101850" cy="1712912"/>
          </a:xfrm>
        </p:grpSpPr>
        <p:pic>
          <p:nvPicPr>
            <p:cNvPr id="24" name="Picture Placeholder 6" descr="leaflet icons-07.png"/>
            <p:cNvPicPr>
              <a:picLocks noChangeAspect="1"/>
            </p:cNvPicPr>
            <p:nvPr/>
          </p:nvPicPr>
          <p:blipFill>
            <a:blip r:embed="rId2" cstate="screen">
              <a:extLst>
                <a:ext uri="{28A0092B-C50C-407E-A947-70E740481C1C}">
                  <a14:useLocalDpi xmlns:a14="http://schemas.microsoft.com/office/drawing/2010/main"/>
                </a:ext>
              </a:extLst>
            </a:blip>
            <a:srcRect t="9252" b="9252"/>
            <a:stretch>
              <a:fillRect/>
            </a:stretch>
          </p:blipFill>
          <p:spPr>
            <a:xfrm>
              <a:off x="377516" y="1666321"/>
              <a:ext cx="2101850" cy="1712912"/>
            </a:xfrm>
            <a:prstGeom prst="rect">
              <a:avLst/>
            </a:prstGeom>
          </p:spPr>
        </p:pic>
        <p:pic>
          <p:nvPicPr>
            <p:cNvPr id="25" name="Picture 24" descr="leaflet icons-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441" y="1946777"/>
              <a:ext cx="1152000" cy="1152000"/>
            </a:xfrm>
            <a:prstGeom prst="rect">
              <a:avLst/>
            </a:prstGeom>
            <a:effectLst>
              <a:outerShdw blurRad="50800" dist="38100" dir="2700000" algn="tl" rotWithShape="0">
                <a:prstClr val="black">
                  <a:alpha val="40000"/>
                </a:prstClr>
              </a:outerShdw>
            </a:effectLst>
          </p:spPr>
        </p:pic>
      </p:grpSp>
      <p:sp>
        <p:nvSpPr>
          <p:cNvPr id="20" name="TextBox 19"/>
          <p:cNvSpPr txBox="1"/>
          <p:nvPr/>
        </p:nvSpPr>
        <p:spPr>
          <a:xfrm>
            <a:off x="2511845" y="3240340"/>
            <a:ext cx="2016000" cy="769441"/>
          </a:xfrm>
          <a:prstGeom prst="rect">
            <a:avLst/>
          </a:prstGeom>
          <a:noFill/>
        </p:spPr>
        <p:txBody>
          <a:bodyPr wrap="square" rtlCol="0">
            <a:spAutoFit/>
          </a:bodyPr>
          <a:lstStyle/>
          <a:p>
            <a:pPr algn="ctr"/>
            <a:r>
              <a:rPr lang="en-US" sz="1100" dirty="0">
                <a:solidFill>
                  <a:srgbClr val="072446"/>
                </a:solidFill>
                <a:latin typeface="Arial"/>
                <a:cs typeface="Arial"/>
              </a:rPr>
              <a:t>We are constantly evolving, collating feedback and learning from our </a:t>
            </a:r>
            <a:br>
              <a:rPr lang="en-US" sz="1100" dirty="0">
                <a:solidFill>
                  <a:srgbClr val="072446"/>
                </a:solidFill>
                <a:latin typeface="Arial"/>
                <a:cs typeface="Arial"/>
              </a:rPr>
            </a:br>
            <a:r>
              <a:rPr lang="en-US" sz="1100" dirty="0">
                <a:solidFill>
                  <a:srgbClr val="072446"/>
                </a:solidFill>
                <a:latin typeface="Arial"/>
                <a:cs typeface="Arial"/>
              </a:rPr>
              <a:t>initiatives.</a:t>
            </a:r>
          </a:p>
        </p:txBody>
      </p:sp>
      <p:grpSp>
        <p:nvGrpSpPr>
          <p:cNvPr id="45" name="Group 44"/>
          <p:cNvGrpSpPr/>
          <p:nvPr/>
        </p:nvGrpSpPr>
        <p:grpSpPr>
          <a:xfrm>
            <a:off x="2473222" y="1492537"/>
            <a:ext cx="2101850" cy="1712912"/>
            <a:chOff x="2473222" y="1666321"/>
            <a:chExt cx="2101850" cy="1712912"/>
          </a:xfrm>
        </p:grpSpPr>
        <p:pic>
          <p:nvPicPr>
            <p:cNvPr id="26" name="Picture Placeholder 6" descr="leaflet icons-07.png"/>
            <p:cNvPicPr>
              <a:picLocks noChangeAspect="1"/>
            </p:cNvPicPr>
            <p:nvPr/>
          </p:nvPicPr>
          <p:blipFill>
            <a:blip r:embed="rId2" cstate="screen">
              <a:extLst>
                <a:ext uri="{28A0092B-C50C-407E-A947-70E740481C1C}">
                  <a14:useLocalDpi xmlns:a14="http://schemas.microsoft.com/office/drawing/2010/main"/>
                </a:ext>
              </a:extLst>
            </a:blip>
            <a:srcRect t="9252" b="9252"/>
            <a:stretch>
              <a:fillRect/>
            </a:stretch>
          </p:blipFill>
          <p:spPr>
            <a:xfrm>
              <a:off x="2473222" y="1666321"/>
              <a:ext cx="2101850" cy="1712912"/>
            </a:xfrm>
            <a:prstGeom prst="rect">
              <a:avLst/>
            </a:prstGeom>
          </p:spPr>
        </p:pic>
        <p:pic>
          <p:nvPicPr>
            <p:cNvPr id="29" name="Picture 28" descr="leaflet icons-0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8147" y="1946777"/>
              <a:ext cx="1152000" cy="1152000"/>
            </a:xfrm>
            <a:prstGeom prst="rect">
              <a:avLst/>
            </a:prstGeom>
            <a:effectLst>
              <a:outerShdw blurRad="50800" dist="38100" dir="2700000" algn="tl" rotWithShape="0">
                <a:prstClr val="black">
                  <a:alpha val="40000"/>
                </a:prstClr>
              </a:outerShdw>
            </a:effectLst>
          </p:spPr>
        </p:pic>
      </p:grpSp>
      <p:sp>
        <p:nvSpPr>
          <p:cNvPr id="21" name="TextBox 20"/>
          <p:cNvSpPr txBox="1"/>
          <p:nvPr/>
        </p:nvSpPr>
        <p:spPr>
          <a:xfrm>
            <a:off x="4607551" y="3240338"/>
            <a:ext cx="2016000" cy="1107996"/>
          </a:xfrm>
          <a:prstGeom prst="rect">
            <a:avLst/>
          </a:prstGeom>
          <a:noFill/>
        </p:spPr>
        <p:txBody>
          <a:bodyPr wrap="square" rtlCol="0">
            <a:spAutoFit/>
          </a:bodyPr>
          <a:lstStyle/>
          <a:p>
            <a:pPr algn="ctr"/>
            <a:r>
              <a:rPr lang="en-US" sz="1100" dirty="0">
                <a:solidFill>
                  <a:srgbClr val="072446"/>
                </a:solidFill>
                <a:latin typeface="Arial"/>
                <a:cs typeface="Arial"/>
              </a:rPr>
              <a:t>We are committed to change. We help employers better care for their employees by implementing effective internal policies on domestic abuse.</a:t>
            </a:r>
          </a:p>
        </p:txBody>
      </p:sp>
      <p:grpSp>
        <p:nvGrpSpPr>
          <p:cNvPr id="46" name="Group 45"/>
          <p:cNvGrpSpPr/>
          <p:nvPr/>
        </p:nvGrpSpPr>
        <p:grpSpPr>
          <a:xfrm>
            <a:off x="4568928" y="1492537"/>
            <a:ext cx="2101850" cy="1712912"/>
            <a:chOff x="4568928" y="1666321"/>
            <a:chExt cx="2101850" cy="1712912"/>
          </a:xfrm>
        </p:grpSpPr>
        <p:pic>
          <p:nvPicPr>
            <p:cNvPr id="12" name="Picture Placeholder 6" descr="leaflet icons-07.png"/>
            <p:cNvPicPr>
              <a:picLocks noChangeAspect="1"/>
            </p:cNvPicPr>
            <p:nvPr/>
          </p:nvPicPr>
          <p:blipFill>
            <a:blip r:embed="rId2" cstate="screen">
              <a:extLst>
                <a:ext uri="{28A0092B-C50C-407E-A947-70E740481C1C}">
                  <a14:useLocalDpi xmlns:a14="http://schemas.microsoft.com/office/drawing/2010/main"/>
                </a:ext>
              </a:extLst>
            </a:blip>
            <a:srcRect t="9252" b="9252"/>
            <a:stretch>
              <a:fillRect/>
            </a:stretch>
          </p:blipFill>
          <p:spPr>
            <a:xfrm>
              <a:off x="4568928" y="1666321"/>
              <a:ext cx="2101850" cy="1712912"/>
            </a:xfrm>
            <a:prstGeom prst="rect">
              <a:avLst/>
            </a:prstGeom>
          </p:spPr>
        </p:pic>
        <p:pic>
          <p:nvPicPr>
            <p:cNvPr id="30" name="Picture 29" descr="leaflet icons-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3853" y="1946777"/>
              <a:ext cx="1152000" cy="1152000"/>
            </a:xfrm>
            <a:prstGeom prst="rect">
              <a:avLst/>
            </a:prstGeom>
            <a:effectLst>
              <a:outerShdw blurRad="50800" dist="38100" dir="2700000" algn="tl" rotWithShape="0">
                <a:prstClr val="black">
                  <a:alpha val="40000"/>
                </a:prstClr>
              </a:outerShdw>
            </a:effectLst>
          </p:spPr>
        </p:pic>
      </p:grpSp>
      <p:sp>
        <p:nvSpPr>
          <p:cNvPr id="22" name="TextBox 21"/>
          <p:cNvSpPr txBox="1"/>
          <p:nvPr/>
        </p:nvSpPr>
        <p:spPr>
          <a:xfrm>
            <a:off x="6703257" y="3240341"/>
            <a:ext cx="2016000" cy="938719"/>
          </a:xfrm>
          <a:prstGeom prst="rect">
            <a:avLst/>
          </a:prstGeom>
          <a:noFill/>
        </p:spPr>
        <p:txBody>
          <a:bodyPr wrap="square" rtlCol="0">
            <a:spAutoFit/>
          </a:bodyPr>
          <a:lstStyle/>
          <a:p>
            <a:pPr algn="ctr"/>
            <a:r>
              <a:rPr lang="en-US" sz="1100" dirty="0">
                <a:solidFill>
                  <a:srgbClr val="072446"/>
                </a:solidFill>
                <a:latin typeface="Arial"/>
                <a:cs typeface="Arial"/>
              </a:rPr>
              <a:t>We offer easily accessible practical support and tools, through information, meetings and digital resources.</a:t>
            </a:r>
          </a:p>
        </p:txBody>
      </p:sp>
      <p:grpSp>
        <p:nvGrpSpPr>
          <p:cNvPr id="47" name="Group 46"/>
          <p:cNvGrpSpPr/>
          <p:nvPr/>
        </p:nvGrpSpPr>
        <p:grpSpPr>
          <a:xfrm>
            <a:off x="6664634" y="1492537"/>
            <a:ext cx="2101850" cy="1712912"/>
            <a:chOff x="6664634" y="1666321"/>
            <a:chExt cx="2101850" cy="1712912"/>
          </a:xfrm>
        </p:grpSpPr>
        <p:pic>
          <p:nvPicPr>
            <p:cNvPr id="15" name="Picture Placeholder 6" descr="leaflet icons-07.png"/>
            <p:cNvPicPr>
              <a:picLocks noChangeAspect="1"/>
            </p:cNvPicPr>
            <p:nvPr/>
          </p:nvPicPr>
          <p:blipFill>
            <a:blip r:embed="rId2" cstate="screen">
              <a:extLst>
                <a:ext uri="{28A0092B-C50C-407E-A947-70E740481C1C}">
                  <a14:useLocalDpi xmlns:a14="http://schemas.microsoft.com/office/drawing/2010/main"/>
                </a:ext>
              </a:extLst>
            </a:blip>
            <a:srcRect t="9252" b="9252"/>
            <a:stretch>
              <a:fillRect/>
            </a:stretch>
          </p:blipFill>
          <p:spPr>
            <a:xfrm>
              <a:off x="6664634" y="1666321"/>
              <a:ext cx="2101850" cy="1712912"/>
            </a:xfrm>
            <a:prstGeom prst="rect">
              <a:avLst/>
            </a:prstGeom>
          </p:spPr>
        </p:pic>
        <p:pic>
          <p:nvPicPr>
            <p:cNvPr id="31" name="Picture 30" descr="leaflet icons-0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9559" y="1946777"/>
              <a:ext cx="1152000" cy="1152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5782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2FDC1CE0-4803-7143-B081-6C7CFF7CDBB5}" type="slidenum">
              <a:rPr lang="en-US" smtClean="0"/>
              <a:t>5</a:t>
            </a:fld>
            <a:endParaRPr lang="en-US" dirty="0"/>
          </a:p>
        </p:txBody>
      </p:sp>
      <p:sp>
        <p:nvSpPr>
          <p:cNvPr id="6" name="Text Placeholder 5"/>
          <p:cNvSpPr>
            <a:spLocks noGrp="1"/>
          </p:cNvSpPr>
          <p:nvPr>
            <p:ph type="body" sz="quarter" idx="19"/>
          </p:nvPr>
        </p:nvSpPr>
        <p:spPr>
          <a:xfrm>
            <a:off x="279978" y="385766"/>
            <a:ext cx="4173450" cy="770718"/>
          </a:xfrm>
        </p:spPr>
        <p:txBody>
          <a:bodyPr/>
          <a:lstStyle/>
          <a:p>
            <a:r>
              <a:rPr lang="en-US" sz="2400" dirty="0"/>
              <a:t>What is domestic </a:t>
            </a:r>
            <a:br>
              <a:rPr lang="en-US" sz="2400" dirty="0"/>
            </a:br>
            <a:r>
              <a:rPr lang="en-US" sz="2400" dirty="0"/>
              <a:t>abuse?</a:t>
            </a:r>
          </a:p>
        </p:txBody>
      </p:sp>
      <p:pic>
        <p:nvPicPr>
          <p:cNvPr id="23" name="32493225827_0244622cb4_v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53502" y="1286437"/>
            <a:ext cx="1870748" cy="3326640"/>
          </a:xfrm>
          <a:prstGeom prst="rect">
            <a:avLst/>
          </a:prstGeom>
          <a:effectLst>
            <a:outerShdw blurRad="254000" dist="25400" dir="2700000" sx="99000" sy="99000" algn="tl" rotWithShape="0">
              <a:prstClr val="black">
                <a:alpha val="20000"/>
              </a:prstClr>
            </a:outerShdw>
          </a:effectLst>
        </p:spPr>
      </p:pic>
      <p:sp>
        <p:nvSpPr>
          <p:cNvPr id="27" name="TextBox 26"/>
          <p:cNvSpPr txBox="1"/>
          <p:nvPr/>
        </p:nvSpPr>
        <p:spPr>
          <a:xfrm>
            <a:off x="279978" y="4579037"/>
            <a:ext cx="2527390" cy="338554"/>
          </a:xfrm>
          <a:prstGeom prst="rect">
            <a:avLst/>
          </a:prstGeom>
          <a:noFill/>
        </p:spPr>
        <p:txBody>
          <a:bodyPr wrap="square" rtlCol="0">
            <a:spAutoFit/>
          </a:bodyPr>
          <a:lstStyle/>
          <a:p>
            <a:r>
              <a:rPr lang="en-US" sz="800" dirty="0">
                <a:solidFill>
                  <a:srgbClr val="072446"/>
                </a:solidFill>
                <a:latin typeface="Arial"/>
                <a:cs typeface="Arial"/>
              </a:rPr>
              <a:t>Source: Vodafone Foundation’s </a:t>
            </a:r>
            <a:br>
              <a:rPr lang="en-US" sz="800" dirty="0">
                <a:solidFill>
                  <a:srgbClr val="072446"/>
                </a:solidFill>
                <a:latin typeface="Arial"/>
                <a:cs typeface="Arial"/>
              </a:rPr>
            </a:br>
            <a:r>
              <a:rPr lang="en-US" sz="800" dirty="0">
                <a:solidFill>
                  <a:srgbClr val="072446"/>
                </a:solidFill>
                <a:latin typeface="Arial"/>
                <a:cs typeface="Arial"/>
              </a:rPr>
              <a:t>Domestic Violence and Abuse presentation</a:t>
            </a:r>
          </a:p>
        </p:txBody>
      </p:sp>
      <p:sp>
        <p:nvSpPr>
          <p:cNvPr id="7" name="Text Placeholder 4"/>
          <p:cNvSpPr>
            <a:spLocks noGrp="1"/>
          </p:cNvSpPr>
          <p:nvPr>
            <p:ph type="body" sz="quarter" idx="18"/>
          </p:nvPr>
        </p:nvSpPr>
        <p:spPr>
          <a:xfrm>
            <a:off x="279978" y="1478757"/>
            <a:ext cx="4173450" cy="2940844"/>
          </a:xfrm>
        </p:spPr>
        <p:txBody>
          <a:bodyPr/>
          <a:lstStyle/>
          <a:p>
            <a:pPr marL="0" indent="0">
              <a:buNone/>
            </a:pPr>
            <a:r>
              <a:rPr lang="en-GB" dirty="0"/>
              <a:t>Domestic abuse can take many forms, and if we are to achieve our vision of every employer taking action on domestic abuse, it is important that it is first properly recognised and understood:</a:t>
            </a:r>
          </a:p>
          <a:p>
            <a:r>
              <a:rPr lang="en-US" dirty="0"/>
              <a:t>Domestic abuse is complex</a:t>
            </a:r>
          </a:p>
          <a:p>
            <a:r>
              <a:rPr lang="en-US" dirty="0"/>
              <a:t>Domestic abuse does not only occur between couples. </a:t>
            </a:r>
          </a:p>
          <a:p>
            <a:r>
              <a:rPr lang="en-US" dirty="0"/>
              <a:t>Domestic abuse is not gender-specific.</a:t>
            </a:r>
          </a:p>
          <a:p>
            <a:r>
              <a:rPr lang="en-US" dirty="0"/>
              <a:t>Domestic abuse can take many forms</a:t>
            </a:r>
          </a:p>
          <a:p>
            <a:r>
              <a:rPr lang="en-US" dirty="0"/>
              <a:t>Domestic abuse involves many different acts and </a:t>
            </a:r>
            <a:r>
              <a:rPr lang="en-US" dirty="0" err="1"/>
              <a:t>behaviours</a:t>
            </a:r>
            <a:endParaRPr lang="en-US" dirty="0"/>
          </a:p>
        </p:txBody>
      </p:sp>
    </p:spTree>
    <p:extLst>
      <p:ext uri="{BB962C8B-B14F-4D97-AF65-F5344CB8AC3E}">
        <p14:creationId xmlns:p14="http://schemas.microsoft.com/office/powerpoint/2010/main" val="3674114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repeatCount="indefinite" fill="hold" display="0">
                  <p:stCondLst>
                    <p:cond delay="indefinite"/>
                  </p:stCondLst>
                </p:cTn>
                <p:tgtEl>
                  <p:spTgt spid="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key facts_190617-01.png"/>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311728" y="1045454"/>
            <a:ext cx="8509000" cy="3971046"/>
          </a:xfrm>
        </p:spPr>
      </p:pic>
      <p:sp>
        <p:nvSpPr>
          <p:cNvPr id="2" name="Text Placeholder 1"/>
          <p:cNvSpPr>
            <a:spLocks noGrp="1"/>
          </p:cNvSpPr>
          <p:nvPr>
            <p:ph type="body" sz="quarter" idx="15"/>
          </p:nvPr>
        </p:nvSpPr>
        <p:spPr/>
        <p:txBody>
          <a:bodyPr/>
          <a:lstStyle/>
          <a:p>
            <a:fld id="{DD70D865-34C5-9941-AAD7-7DB5A8DB467F}" type="slidenum">
              <a:rPr lang="en-US" smtClean="0"/>
              <a:t>6</a:t>
            </a:fld>
            <a:endParaRPr lang="en-US" dirty="0"/>
          </a:p>
        </p:txBody>
      </p:sp>
      <p:sp>
        <p:nvSpPr>
          <p:cNvPr id="6" name="Text Placeholder 5"/>
          <p:cNvSpPr>
            <a:spLocks noGrp="1"/>
          </p:cNvSpPr>
          <p:nvPr>
            <p:ph type="body" sz="quarter" idx="19"/>
          </p:nvPr>
        </p:nvSpPr>
        <p:spPr/>
        <p:txBody>
          <a:bodyPr/>
          <a:lstStyle/>
          <a:p>
            <a:r>
              <a:rPr lang="en-US" sz="2400" dirty="0"/>
              <a:t>Why we exist</a:t>
            </a:r>
          </a:p>
        </p:txBody>
      </p:sp>
    </p:spTree>
    <p:extLst>
      <p:ext uri="{BB962C8B-B14F-4D97-AF65-F5344CB8AC3E}">
        <p14:creationId xmlns:p14="http://schemas.microsoft.com/office/powerpoint/2010/main" val="1111217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fld id="{4B5E1D8A-AB7F-6840-9999-5C07AC7183C5}" type="slidenum">
              <a:rPr lang="en-US" smtClean="0"/>
              <a:t>7</a:t>
            </a:fld>
            <a:endParaRPr lang="en-US" dirty="0"/>
          </a:p>
        </p:txBody>
      </p:sp>
      <p:pic>
        <p:nvPicPr>
          <p:cNvPr id="7" name="Picture Placeholder 6" descr="adults-business-businesswomen-1643323.jpg"/>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8"/>
          </p:nvPr>
        </p:nvSpPr>
        <p:spPr/>
        <p:txBody>
          <a:bodyPr/>
          <a:lstStyle/>
          <a:p>
            <a:pPr marL="0" indent="0">
              <a:buNone/>
            </a:pPr>
            <a:r>
              <a:rPr lang="en-GB" spc="-27" dirty="0">
                <a:ea typeface="Open Sans"/>
              </a:rPr>
              <a:t>Only through greater awareness, relationship building and the sharing of best practice can we make a systematic change to the way domestic abuse is thought about and handled in the UK. </a:t>
            </a:r>
            <a:br>
              <a:rPr lang="en-GB" spc="-27" dirty="0">
                <a:ea typeface="Open Sans"/>
              </a:rPr>
            </a:br>
            <a:r>
              <a:rPr lang="en-GB" spc="-27" dirty="0">
                <a:ea typeface="Open Sans"/>
              </a:rPr>
              <a:t>We believe that every employer plays an important part in that.</a:t>
            </a:r>
          </a:p>
          <a:p>
            <a:pPr marL="0" indent="0">
              <a:buNone/>
            </a:pPr>
            <a:endParaRPr lang="en-GB" spc="-27" dirty="0">
              <a:ea typeface="Open Sans"/>
            </a:endParaRPr>
          </a:p>
          <a:p>
            <a:pPr marL="0" indent="0">
              <a:buNone/>
            </a:pPr>
            <a:r>
              <a:rPr lang="en-GB" spc="-27" dirty="0">
                <a:ea typeface="Open Sans"/>
              </a:rPr>
              <a:t>When employers demonstrate that they are aware of domestic abuse and make staff aware of the services that are available, this can help to reduce the wall of silence about domestic abuse that prevents many from seeking help. </a:t>
            </a:r>
          </a:p>
        </p:txBody>
      </p:sp>
      <p:sp>
        <p:nvSpPr>
          <p:cNvPr id="6" name="Text Placeholder 5"/>
          <p:cNvSpPr>
            <a:spLocks noGrp="1"/>
          </p:cNvSpPr>
          <p:nvPr>
            <p:ph type="body" sz="quarter" idx="19"/>
          </p:nvPr>
        </p:nvSpPr>
        <p:spPr/>
        <p:txBody>
          <a:bodyPr/>
          <a:lstStyle/>
          <a:p>
            <a:r>
              <a:rPr lang="en-US" sz="2400" dirty="0"/>
              <a:t>Why we work</a:t>
            </a:r>
            <a:br>
              <a:rPr lang="en-US" sz="2400" dirty="0"/>
            </a:br>
            <a:r>
              <a:rPr lang="en-US" sz="2400" dirty="0"/>
              <a:t>with employers</a:t>
            </a:r>
          </a:p>
        </p:txBody>
      </p:sp>
    </p:spTree>
    <p:extLst>
      <p:ext uri="{BB962C8B-B14F-4D97-AF65-F5344CB8AC3E}">
        <p14:creationId xmlns:p14="http://schemas.microsoft.com/office/powerpoint/2010/main" val="3414403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2FDC1CE0-4803-7143-B081-6C7CFF7CDBB5}" type="slidenum">
              <a:rPr lang="en-US" smtClean="0"/>
              <a:t>8</a:t>
            </a:fld>
            <a:endParaRPr lang="en-US" dirty="0"/>
          </a:p>
        </p:txBody>
      </p:sp>
      <p:sp>
        <p:nvSpPr>
          <p:cNvPr id="6" name="Text Placeholder 5"/>
          <p:cNvSpPr>
            <a:spLocks noGrp="1"/>
          </p:cNvSpPr>
          <p:nvPr>
            <p:ph type="body" sz="quarter" idx="19"/>
          </p:nvPr>
        </p:nvSpPr>
        <p:spPr>
          <a:xfrm>
            <a:off x="279978" y="385766"/>
            <a:ext cx="4173450" cy="770718"/>
          </a:xfrm>
        </p:spPr>
        <p:txBody>
          <a:bodyPr/>
          <a:lstStyle/>
          <a:p>
            <a:r>
              <a:rPr lang="en-US" sz="2400" dirty="0"/>
              <a:t>Why join?</a:t>
            </a:r>
          </a:p>
        </p:txBody>
      </p:sp>
      <p:sp>
        <p:nvSpPr>
          <p:cNvPr id="9" name="Rectangle 8"/>
          <p:cNvSpPr/>
          <p:nvPr/>
        </p:nvSpPr>
        <p:spPr>
          <a:xfrm>
            <a:off x="279977"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9"/>
          <p:cNvSpPr>
            <a:spLocks noGrp="1"/>
          </p:cNvSpPr>
          <p:nvPr>
            <p:ph type="body" sz="quarter" idx="18"/>
          </p:nvPr>
        </p:nvSpPr>
        <p:spPr>
          <a:xfrm>
            <a:off x="509600" y="2511101"/>
            <a:ext cx="2402898"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1100" dirty="0">
                <a:latin typeface="Arial"/>
                <a:cs typeface="Arial"/>
              </a:rPr>
              <a:t>There is significant stigma surrounding domestic abuse, and people don't find it easy to seek out support. </a:t>
            </a:r>
            <a:br>
              <a:rPr lang="en-US" sz="1100" dirty="0">
                <a:latin typeface="Arial"/>
                <a:cs typeface="Arial"/>
              </a:rPr>
            </a:br>
            <a:r>
              <a:rPr lang="en-US" sz="1100" dirty="0">
                <a:latin typeface="Arial"/>
                <a:cs typeface="Arial"/>
              </a:rPr>
              <a:t/>
            </a:r>
            <a:br>
              <a:rPr lang="en-US" sz="1100" dirty="0">
                <a:latin typeface="Arial"/>
                <a:cs typeface="Arial"/>
              </a:rPr>
            </a:br>
            <a:r>
              <a:rPr lang="en-US" sz="1100" dirty="0">
                <a:latin typeface="Arial"/>
                <a:cs typeface="Arial"/>
              </a:rPr>
              <a:t>Help employees affected by domestic abuse, stop perpetrators and create a better business environment for all.</a:t>
            </a:r>
          </a:p>
        </p:txBody>
      </p:sp>
      <p:sp>
        <p:nvSpPr>
          <p:cNvPr id="11" name="Rectangle 10"/>
          <p:cNvSpPr/>
          <p:nvPr/>
        </p:nvSpPr>
        <p:spPr>
          <a:xfrm>
            <a:off x="6084000"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 Placeholder 9"/>
          <p:cNvSpPr>
            <a:spLocks noGrp="1"/>
          </p:cNvSpPr>
          <p:nvPr>
            <p:ph type="body" sz="quarter" idx="4294967295"/>
          </p:nvPr>
        </p:nvSpPr>
        <p:spPr>
          <a:xfrm>
            <a:off x="6242750" y="2511101"/>
            <a:ext cx="2402898"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1100" b="1" dirty="0">
                <a:latin typeface="Arial"/>
                <a:cs typeface="Arial"/>
              </a:rPr>
              <a:t>Two women are killed </a:t>
            </a:r>
            <a:r>
              <a:rPr lang="en-US" sz="1100" dirty="0">
                <a:latin typeface="Arial"/>
                <a:cs typeface="Arial"/>
              </a:rPr>
              <a:t>by a partner, or ex-partner, </a:t>
            </a:r>
            <a:r>
              <a:rPr lang="en-US" sz="1100" b="1" dirty="0">
                <a:latin typeface="Arial"/>
                <a:cs typeface="Arial"/>
              </a:rPr>
              <a:t>every week </a:t>
            </a:r>
            <a:r>
              <a:rPr lang="en-US" sz="1100" dirty="0">
                <a:latin typeface="Arial"/>
                <a:cs typeface="Arial"/>
              </a:rPr>
              <a:t>in England and Wales. Police receive </a:t>
            </a:r>
            <a:r>
              <a:rPr lang="en-US" sz="1100" b="1" dirty="0">
                <a:latin typeface="Arial"/>
                <a:cs typeface="Arial"/>
              </a:rPr>
              <a:t>100 calls an hour</a:t>
            </a:r>
            <a:r>
              <a:rPr lang="en-US" sz="1100" dirty="0">
                <a:latin typeface="Arial"/>
                <a:cs typeface="Arial"/>
              </a:rPr>
              <a:t> relating to domestic abuse. </a:t>
            </a:r>
            <a:br>
              <a:rPr lang="en-US" sz="1100" dirty="0">
                <a:latin typeface="Arial"/>
                <a:cs typeface="Arial"/>
              </a:rPr>
            </a:br>
            <a:r>
              <a:rPr lang="en-US" sz="1100" dirty="0">
                <a:latin typeface="Arial"/>
                <a:cs typeface="Arial"/>
              </a:rPr>
              <a:t/>
            </a:r>
            <a:br>
              <a:rPr lang="en-US" sz="1100" dirty="0">
                <a:latin typeface="Arial"/>
                <a:cs typeface="Arial"/>
              </a:rPr>
            </a:br>
            <a:r>
              <a:rPr lang="en-US" sz="1100" dirty="0">
                <a:latin typeface="Arial"/>
                <a:cs typeface="Arial"/>
              </a:rPr>
              <a:t>The scale of the problem demands that every part of our society rise to this challenge, and we want businesses to play their part.</a:t>
            </a:r>
          </a:p>
        </p:txBody>
      </p:sp>
      <p:sp>
        <p:nvSpPr>
          <p:cNvPr id="13" name="Rectangle 12"/>
          <p:cNvSpPr/>
          <p:nvPr/>
        </p:nvSpPr>
        <p:spPr>
          <a:xfrm>
            <a:off x="3181988" y="1478756"/>
            <a:ext cx="2700000" cy="2952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 Placeholder 9"/>
          <p:cNvSpPr>
            <a:spLocks noGrp="1"/>
          </p:cNvSpPr>
          <p:nvPr>
            <p:ph type="body" sz="quarter" idx="4294967295"/>
          </p:nvPr>
        </p:nvSpPr>
        <p:spPr>
          <a:xfrm>
            <a:off x="3411611" y="2511101"/>
            <a:ext cx="2541250"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1100" dirty="0">
                <a:latin typeface="Arial"/>
                <a:cs typeface="Arial"/>
              </a:rPr>
              <a:t>The cost of domestic abuse to business is estimated at </a:t>
            </a:r>
            <a:r>
              <a:rPr lang="en-US" sz="1100" b="1" dirty="0">
                <a:latin typeface="Arial"/>
                <a:cs typeface="Arial"/>
              </a:rPr>
              <a:t>£1.9bn</a:t>
            </a:r>
            <a:r>
              <a:rPr lang="en-US" sz="1100" dirty="0">
                <a:latin typeface="Arial"/>
                <a:cs typeface="Arial"/>
              </a:rPr>
              <a:t> due to decreased productivity, time off work, lost wages and sick pay. </a:t>
            </a:r>
            <a:br>
              <a:rPr lang="en-US" sz="1100" dirty="0">
                <a:latin typeface="Arial"/>
                <a:cs typeface="Arial"/>
              </a:rPr>
            </a:br>
            <a:r>
              <a:rPr lang="en-US" sz="1100" dirty="0">
                <a:latin typeface="Arial"/>
                <a:cs typeface="Arial"/>
              </a:rPr>
              <a:t/>
            </a:r>
            <a:br>
              <a:rPr lang="en-US" sz="1100" dirty="0">
                <a:latin typeface="Arial"/>
                <a:cs typeface="Arial"/>
              </a:rPr>
            </a:br>
            <a:r>
              <a:rPr lang="en-US" sz="1100" dirty="0">
                <a:latin typeface="Arial"/>
                <a:cs typeface="Arial"/>
              </a:rPr>
              <a:t>Share lessons and resources, attend our regular events, and influence the national domestic abuse agenda </a:t>
            </a:r>
            <a:r>
              <a:rPr lang="mr-IN" sz="1100" dirty="0">
                <a:latin typeface="Arial"/>
                <a:cs typeface="Arial"/>
              </a:rPr>
              <a:t>–</a:t>
            </a:r>
            <a:r>
              <a:rPr lang="en-US" sz="1100" dirty="0">
                <a:latin typeface="Arial"/>
                <a:cs typeface="Arial"/>
              </a:rPr>
              <a:t> </a:t>
            </a:r>
            <a:br>
              <a:rPr lang="en-US" sz="1100" dirty="0">
                <a:latin typeface="Arial"/>
                <a:cs typeface="Arial"/>
              </a:rPr>
            </a:br>
            <a:r>
              <a:rPr lang="en-US" sz="1100" dirty="0">
                <a:latin typeface="Arial"/>
                <a:cs typeface="Arial"/>
              </a:rPr>
              <a:t>it makes economic sense.</a:t>
            </a:r>
          </a:p>
        </p:txBody>
      </p:sp>
      <p:sp>
        <p:nvSpPr>
          <p:cNvPr id="17" name="Text Placeholder 9"/>
          <p:cNvSpPr>
            <a:spLocks noGrp="1"/>
          </p:cNvSpPr>
          <p:nvPr>
            <p:ph type="body" sz="quarter" idx="18"/>
          </p:nvPr>
        </p:nvSpPr>
        <p:spPr>
          <a:xfrm>
            <a:off x="1082085" y="1677593"/>
            <a:ext cx="1742895"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latin typeface="Arial"/>
                <a:cs typeface="Arial"/>
              </a:rPr>
              <a:t>For your employees </a:t>
            </a:r>
            <a:br>
              <a:rPr lang="en-US" sz="2000" b="1" dirty="0">
                <a:latin typeface="Arial"/>
                <a:cs typeface="Arial"/>
              </a:rPr>
            </a:br>
            <a:endParaRPr lang="en-US" sz="2000" b="1" dirty="0">
              <a:latin typeface="Arial"/>
              <a:cs typeface="Arial"/>
            </a:endParaRPr>
          </a:p>
        </p:txBody>
      </p:sp>
      <p:sp>
        <p:nvSpPr>
          <p:cNvPr id="18" name="Text Placeholder 9"/>
          <p:cNvSpPr>
            <a:spLocks noGrp="1"/>
          </p:cNvSpPr>
          <p:nvPr>
            <p:ph type="body" sz="quarter" idx="18"/>
          </p:nvPr>
        </p:nvSpPr>
        <p:spPr>
          <a:xfrm>
            <a:off x="3984092" y="1677593"/>
            <a:ext cx="2402898"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latin typeface="Arial"/>
                <a:cs typeface="Arial"/>
              </a:rPr>
              <a:t>For your </a:t>
            </a:r>
            <a:br>
              <a:rPr lang="en-US" sz="2000" b="1" dirty="0">
                <a:latin typeface="Arial"/>
                <a:cs typeface="Arial"/>
              </a:rPr>
            </a:br>
            <a:r>
              <a:rPr lang="en-US" sz="2000" b="1" dirty="0">
                <a:latin typeface="Arial"/>
                <a:cs typeface="Arial"/>
              </a:rPr>
              <a:t>business </a:t>
            </a:r>
          </a:p>
        </p:txBody>
      </p:sp>
      <p:sp>
        <p:nvSpPr>
          <p:cNvPr id="19" name="Text Placeholder 9"/>
          <p:cNvSpPr>
            <a:spLocks noGrp="1"/>
          </p:cNvSpPr>
          <p:nvPr>
            <p:ph type="body" sz="quarter" idx="4294967295"/>
          </p:nvPr>
        </p:nvSpPr>
        <p:spPr>
          <a:xfrm>
            <a:off x="6886104" y="1677593"/>
            <a:ext cx="2402898" cy="899517"/>
          </a:xfrm>
          <a:prstGeom prst="rect">
            <a:avLst/>
          </a:prstGeom>
        </p:spPr>
        <p:txBody>
          <a:bodyPr vert="horz"/>
          <a:lstStyle>
            <a:lvl1pPr marL="0" indent="0">
              <a:spcBef>
                <a:spcPts val="600"/>
              </a:spcBef>
              <a:buFont typeface="Arial"/>
              <a:buNone/>
              <a:defRPr sz="1200" baseline="0">
                <a:solidFill>
                  <a:srgbClr val="072446"/>
                </a:solidFill>
                <a:latin typeface="Grantipo Beta 001 Bold"/>
                <a:cs typeface="Grantipo Beta 001 Bold"/>
              </a:defRPr>
            </a:lvl1pPr>
            <a:lvl2pPr marL="685846" indent="-342900">
              <a:buFont typeface="Arial"/>
              <a:buChar char="•"/>
              <a:defRPr>
                <a:latin typeface="Grantipo Beta 001 Bold"/>
                <a:cs typeface="Grantipo Beta 001 Bold"/>
              </a:defRPr>
            </a:lvl2pPr>
            <a:lvl3pPr marL="971641" indent="-285750">
              <a:buFont typeface="Arial"/>
              <a:buChar char="•"/>
              <a:defRPr>
                <a:latin typeface="Grantipo Beta 001 Bold"/>
                <a:cs typeface="Grantipo Beta 001 Bold"/>
              </a:defRPr>
            </a:lvl3pPr>
            <a:lvl4pPr>
              <a:defRPr>
                <a:latin typeface="Grantipo Beta 001 Bold"/>
                <a:cs typeface="Grantipo Beta 001 Bold"/>
              </a:defRPr>
            </a:lvl4pPr>
            <a:lvl5pPr>
              <a:defRPr>
                <a:latin typeface="Grantipo Beta 001 Bold"/>
                <a:cs typeface="Grantipo Beta 001 Bold"/>
              </a:defRPr>
            </a:lvl5pPr>
          </a:lstStyle>
          <a:p>
            <a:r>
              <a:rPr lang="en-US" sz="2000" b="1" dirty="0">
                <a:latin typeface="Arial"/>
                <a:cs typeface="Arial"/>
              </a:rPr>
              <a:t>For </a:t>
            </a:r>
            <a:br>
              <a:rPr lang="en-US" sz="2000" b="1" dirty="0">
                <a:latin typeface="Arial"/>
                <a:cs typeface="Arial"/>
              </a:rPr>
            </a:br>
            <a:r>
              <a:rPr lang="en-US" sz="2000" b="1" dirty="0">
                <a:latin typeface="Arial"/>
                <a:cs typeface="Arial"/>
              </a:rPr>
              <a:t>society </a:t>
            </a:r>
            <a:br>
              <a:rPr lang="en-US" sz="2000" b="1" dirty="0">
                <a:latin typeface="Arial"/>
                <a:cs typeface="Arial"/>
              </a:rPr>
            </a:br>
            <a:endParaRPr lang="en-US" sz="1100" b="1" dirty="0">
              <a:latin typeface="Arial"/>
              <a:cs typeface="Arial"/>
            </a:endParaRPr>
          </a:p>
        </p:txBody>
      </p:sp>
      <p:sp>
        <p:nvSpPr>
          <p:cNvPr id="20" name="Oval 19"/>
          <p:cNvSpPr/>
          <p:nvPr/>
        </p:nvSpPr>
        <p:spPr>
          <a:xfrm>
            <a:off x="509604" y="1740260"/>
            <a:ext cx="559113" cy="559111"/>
          </a:xfrm>
          <a:prstGeom prst="ellipse">
            <a:avLst/>
          </a:prstGeom>
          <a:solidFill>
            <a:srgbClr val="EC4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1</a:t>
            </a:r>
          </a:p>
        </p:txBody>
      </p:sp>
      <p:sp>
        <p:nvSpPr>
          <p:cNvPr id="21" name="Oval 20"/>
          <p:cNvSpPr/>
          <p:nvPr/>
        </p:nvSpPr>
        <p:spPr>
          <a:xfrm>
            <a:off x="3424983" y="1740260"/>
            <a:ext cx="559113" cy="559111"/>
          </a:xfrm>
          <a:prstGeom prst="ellipse">
            <a:avLst/>
          </a:prstGeom>
          <a:solidFill>
            <a:srgbClr val="EC4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2</a:t>
            </a:r>
          </a:p>
        </p:txBody>
      </p:sp>
      <p:sp>
        <p:nvSpPr>
          <p:cNvPr id="22" name="Oval 21"/>
          <p:cNvSpPr/>
          <p:nvPr/>
        </p:nvSpPr>
        <p:spPr>
          <a:xfrm>
            <a:off x="6326993" y="1740260"/>
            <a:ext cx="559113" cy="559111"/>
          </a:xfrm>
          <a:prstGeom prst="ellipse">
            <a:avLst/>
          </a:prstGeom>
          <a:solidFill>
            <a:srgbClr val="EC4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a:cs typeface="Arial"/>
              </a:rPr>
              <a:t>3</a:t>
            </a:r>
          </a:p>
        </p:txBody>
      </p:sp>
    </p:spTree>
    <p:extLst>
      <p:ext uri="{BB962C8B-B14F-4D97-AF65-F5344CB8AC3E}">
        <p14:creationId xmlns:p14="http://schemas.microsoft.com/office/powerpoint/2010/main" val="335072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23215" y="4613079"/>
            <a:ext cx="2725094" cy="225424"/>
          </a:xfrm>
        </p:spPr>
        <p:txBody>
          <a:bodyPr/>
          <a:lstStyle/>
          <a:p>
            <a:fld id="{2FDC1CE0-4803-7143-B081-6C7CFF7CDBB5}" type="slidenum">
              <a:rPr lang="en-US" smtClean="0"/>
              <a:t>9</a:t>
            </a:fld>
            <a:endParaRPr lang="en-US" dirty="0"/>
          </a:p>
        </p:txBody>
      </p:sp>
      <p:sp>
        <p:nvSpPr>
          <p:cNvPr id="6" name="Text Placeholder 5"/>
          <p:cNvSpPr>
            <a:spLocks noGrp="1"/>
          </p:cNvSpPr>
          <p:nvPr>
            <p:ph type="body" sz="quarter" idx="19"/>
          </p:nvPr>
        </p:nvSpPr>
        <p:spPr>
          <a:xfrm>
            <a:off x="279978" y="385766"/>
            <a:ext cx="4173450" cy="770718"/>
          </a:xfrm>
        </p:spPr>
        <p:txBody>
          <a:bodyPr/>
          <a:lstStyle/>
          <a:p>
            <a:r>
              <a:rPr lang="en-US" sz="2400" dirty="0"/>
              <a:t>Our Membership </a:t>
            </a:r>
            <a:br>
              <a:rPr lang="en-US" sz="2400" dirty="0"/>
            </a:br>
            <a:r>
              <a:rPr lang="en-US" sz="2400" dirty="0"/>
              <a:t>Charter</a:t>
            </a:r>
          </a:p>
        </p:txBody>
      </p:sp>
      <p:sp>
        <p:nvSpPr>
          <p:cNvPr id="5" name="Text Placeholder 4"/>
          <p:cNvSpPr>
            <a:spLocks noGrp="1"/>
          </p:cNvSpPr>
          <p:nvPr>
            <p:ph type="body" sz="quarter" idx="18"/>
          </p:nvPr>
        </p:nvSpPr>
        <p:spPr>
          <a:xfrm>
            <a:off x="279982" y="1532230"/>
            <a:ext cx="3890969" cy="446297"/>
          </a:xfrm>
        </p:spPr>
        <p:txBody>
          <a:bodyPr/>
          <a:lstStyle/>
          <a:p>
            <a:pPr marL="0" indent="0">
              <a:buNone/>
            </a:pPr>
            <a:r>
              <a:rPr lang="en-US" sz="2000" b="1" dirty="0">
                <a:solidFill>
                  <a:srgbClr val="EC464C"/>
                </a:solidFill>
              </a:rPr>
              <a:t>We will… </a:t>
            </a:r>
          </a:p>
        </p:txBody>
      </p:sp>
      <p:sp>
        <p:nvSpPr>
          <p:cNvPr id="8" name="Text Placeholder 4"/>
          <p:cNvSpPr>
            <a:spLocks noGrp="1"/>
          </p:cNvSpPr>
          <p:nvPr>
            <p:ph type="body" sz="quarter" idx="18"/>
          </p:nvPr>
        </p:nvSpPr>
        <p:spPr>
          <a:xfrm>
            <a:off x="279980" y="2026868"/>
            <a:ext cx="4173451" cy="2586211"/>
          </a:xfrm>
        </p:spPr>
        <p:txBody>
          <a:bodyPr/>
          <a:lstStyle/>
          <a:p>
            <a:pPr marL="0" indent="0">
              <a:buNone/>
            </a:pPr>
            <a:r>
              <a:rPr lang="en-US" sz="1300" dirty="0"/>
              <a:t>Work to help every employer take action on domestic abuse by:</a:t>
            </a:r>
            <a:br>
              <a:rPr lang="en-US" sz="1300" dirty="0"/>
            </a:br>
            <a:r>
              <a:rPr lang="en-US" sz="1300" dirty="0"/>
              <a:t> </a:t>
            </a:r>
          </a:p>
          <a:p>
            <a:pPr marL="228600" indent="-228600">
              <a:buFont typeface="+mj-lt"/>
              <a:buAutoNum type="arabicPeriod"/>
            </a:pPr>
            <a:r>
              <a:rPr lang="en-US" sz="1300" b="1" dirty="0"/>
              <a:t>Raising awareness </a:t>
            </a:r>
            <a:r>
              <a:rPr lang="en-US" sz="1300" dirty="0"/>
              <a:t>about the role of employers in stopping domestic abuse. </a:t>
            </a:r>
          </a:p>
          <a:p>
            <a:pPr marL="228600" indent="-228600">
              <a:buFont typeface="+mj-lt"/>
              <a:buAutoNum type="arabicPeriod"/>
            </a:pPr>
            <a:r>
              <a:rPr lang="en-US" sz="1300" b="1" dirty="0"/>
              <a:t>Equipping </a:t>
            </a:r>
            <a:r>
              <a:rPr lang="en-US" sz="1300" dirty="0"/>
              <a:t>businesses with the tools they need to care for employees affected by domestic abuse. </a:t>
            </a:r>
          </a:p>
          <a:p>
            <a:pPr marL="228600" indent="-228600">
              <a:buFont typeface="+mj-lt"/>
              <a:buAutoNum type="arabicPeriod"/>
            </a:pPr>
            <a:r>
              <a:rPr lang="en-US" sz="1300" b="1" dirty="0"/>
              <a:t>Connecting our </a:t>
            </a:r>
            <a:r>
              <a:rPr lang="en-US" sz="1300" dirty="0"/>
              <a:t>members to the right partners and initiatives for support and shared learning. </a:t>
            </a:r>
          </a:p>
          <a:p>
            <a:pPr marL="228600" indent="-228600">
              <a:buFont typeface="+mj-lt"/>
              <a:buAutoNum type="arabicPeriod"/>
            </a:pPr>
            <a:r>
              <a:rPr lang="en-US" sz="1300" b="1" dirty="0"/>
              <a:t>Leveraging the voice </a:t>
            </a:r>
            <a:r>
              <a:rPr lang="en-US" sz="1300" dirty="0"/>
              <a:t>of our members in campaigns to influence domestic abuse UK policy.</a:t>
            </a:r>
          </a:p>
        </p:txBody>
      </p:sp>
      <p:sp>
        <p:nvSpPr>
          <p:cNvPr id="9" name="Text Placeholder 4"/>
          <p:cNvSpPr>
            <a:spLocks noGrp="1"/>
          </p:cNvSpPr>
          <p:nvPr>
            <p:ph type="body" sz="quarter" idx="18"/>
          </p:nvPr>
        </p:nvSpPr>
        <p:spPr>
          <a:xfrm>
            <a:off x="4663248" y="1532230"/>
            <a:ext cx="3890969" cy="446297"/>
          </a:xfrm>
        </p:spPr>
        <p:txBody>
          <a:bodyPr/>
          <a:lstStyle/>
          <a:p>
            <a:pPr marL="0" indent="0">
              <a:buNone/>
            </a:pPr>
            <a:r>
              <a:rPr lang="en-US" sz="2000" b="1" dirty="0">
                <a:solidFill>
                  <a:srgbClr val="EC464C"/>
                </a:solidFill>
              </a:rPr>
              <a:t>Our members will… </a:t>
            </a:r>
          </a:p>
        </p:txBody>
      </p:sp>
      <p:sp>
        <p:nvSpPr>
          <p:cNvPr id="10" name="Text Placeholder 4"/>
          <p:cNvSpPr>
            <a:spLocks noGrp="1"/>
          </p:cNvSpPr>
          <p:nvPr>
            <p:ph type="body" sz="quarter" idx="18"/>
          </p:nvPr>
        </p:nvSpPr>
        <p:spPr>
          <a:xfrm>
            <a:off x="4663247" y="2026868"/>
            <a:ext cx="4365627" cy="2586211"/>
          </a:xfrm>
        </p:spPr>
        <p:txBody>
          <a:bodyPr/>
          <a:lstStyle/>
          <a:p>
            <a:pPr marL="0" indent="0">
              <a:buNone/>
            </a:pPr>
            <a:r>
              <a:rPr lang="en-US" sz="1300" dirty="0"/>
              <a:t>Take action on domestic abuse by: </a:t>
            </a:r>
            <a:br>
              <a:rPr lang="en-US" sz="1300" dirty="0"/>
            </a:br>
            <a:endParaRPr lang="en-US" sz="1300" dirty="0"/>
          </a:p>
          <a:p>
            <a:pPr marL="342900" indent="-342900">
              <a:buFont typeface="+mj-lt"/>
              <a:buAutoNum type="arabicPeriod"/>
            </a:pPr>
            <a:r>
              <a:rPr lang="en-US" sz="1300" b="1" dirty="0"/>
              <a:t>Demonstrating awareness </a:t>
            </a:r>
            <a:r>
              <a:rPr lang="en-US" sz="1300" dirty="0"/>
              <a:t>of domestic abuse and breaking the wall of silence in the workplace. </a:t>
            </a:r>
          </a:p>
          <a:p>
            <a:pPr marL="342900" indent="-342900">
              <a:buFont typeface="+mj-lt"/>
              <a:buAutoNum type="arabicPeriod"/>
            </a:pPr>
            <a:r>
              <a:rPr lang="en-US" sz="1300" b="1" dirty="0"/>
              <a:t>Supporting employees </a:t>
            </a:r>
            <a:r>
              <a:rPr lang="en-US" sz="1300" dirty="0"/>
              <a:t>affected by domestic abuse and providing access to or information about services. </a:t>
            </a:r>
          </a:p>
          <a:p>
            <a:pPr marL="342900" indent="-342900">
              <a:buFont typeface="+mj-lt"/>
              <a:buAutoNum type="arabicPeriod"/>
            </a:pPr>
            <a:r>
              <a:rPr lang="en-US" sz="1300" b="1" dirty="0"/>
              <a:t>Providing education and support </a:t>
            </a:r>
            <a:r>
              <a:rPr lang="en-US" sz="1300" dirty="0"/>
              <a:t>to help perpetrators of domestic abuse to stop. </a:t>
            </a:r>
          </a:p>
          <a:p>
            <a:pPr marL="342900" indent="-342900">
              <a:buFont typeface="+mj-lt"/>
              <a:buAutoNum type="arabicPeriod"/>
            </a:pPr>
            <a:r>
              <a:rPr lang="en-US" sz="1300" b="1" dirty="0"/>
              <a:t>Sharing best practice </a:t>
            </a:r>
            <a:r>
              <a:rPr lang="en-US" sz="1300" dirty="0"/>
              <a:t>with other members.</a:t>
            </a:r>
          </a:p>
        </p:txBody>
      </p:sp>
    </p:spTree>
    <p:extLst>
      <p:ext uri="{BB962C8B-B14F-4D97-AF65-F5344CB8AC3E}">
        <p14:creationId xmlns:p14="http://schemas.microsoft.com/office/powerpoint/2010/main" val="2380047536"/>
      </p:ext>
    </p:extLst>
  </p:cSld>
  <p:clrMapOvr>
    <a:masterClrMapping/>
  </p:clrMapOvr>
</p:sld>
</file>

<file path=ppt/theme/theme1.xml><?xml version="1.0" encoding="utf-8"?>
<a:theme xmlns:a="http://schemas.openxmlformats.org/drawingml/2006/main" name="Office Theme">
  <a:themeElements>
    <a:clrScheme name="EIDA Colours">
      <a:dk1>
        <a:srgbClr val="121D2B"/>
      </a:dk1>
      <a:lt1>
        <a:sysClr val="window" lastClr="FFFFFF"/>
      </a:lt1>
      <a:dk2>
        <a:srgbClr val="D74346"/>
      </a:dk2>
      <a:lt2>
        <a:srgbClr val="FFFFFE"/>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8917</TotalTime>
  <Words>520</Words>
  <Application>Microsoft Macintosh PowerPoint</Application>
  <PresentationFormat>On-screen Show (16:9)</PresentationFormat>
  <Paragraphs>119</Paragraphs>
  <Slides>14</Slides>
  <Notes>5</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a</dc:creator>
  <cp:lastModifiedBy>a a</cp:lastModifiedBy>
  <cp:revision>127</cp:revision>
  <dcterms:created xsi:type="dcterms:W3CDTF">2019-06-11T09:22:03Z</dcterms:created>
  <dcterms:modified xsi:type="dcterms:W3CDTF">2019-08-14T22:57:03Z</dcterms:modified>
</cp:coreProperties>
</file>